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gif" ContentType="image/gif"/>
  <Override PartName="/ppt/diagrams/layout2.xml" ContentType="application/vnd.openxmlformats-officedocument.drawingml.diagramLayout+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3"/>
  </p:notesMasterIdLst>
  <p:sldIdLst>
    <p:sldId id="256" r:id="rId2"/>
    <p:sldId id="267" r:id="rId3"/>
    <p:sldId id="257" r:id="rId4"/>
    <p:sldId id="258" r:id="rId5"/>
    <p:sldId id="259" r:id="rId6"/>
    <p:sldId id="260" r:id="rId7"/>
    <p:sldId id="261" r:id="rId8"/>
    <p:sldId id="268" r:id="rId9"/>
    <p:sldId id="262" r:id="rId10"/>
    <p:sldId id="263" r:id="rId11"/>
    <p:sldId id="265" r:id="rId12"/>
    <p:sldId id="264" r:id="rId13"/>
    <p:sldId id="269" r:id="rId14"/>
    <p:sldId id="276" r:id="rId15"/>
    <p:sldId id="266" r:id="rId16"/>
    <p:sldId id="270" r:id="rId17"/>
    <p:sldId id="271" r:id="rId18"/>
    <p:sldId id="272" r:id="rId19"/>
    <p:sldId id="273" r:id="rId20"/>
    <p:sldId id="274" r:id="rId21"/>
    <p:sldId id="27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78" autoAdjust="0"/>
    <p:restoredTop sz="94654" autoAdjust="0"/>
  </p:normalViewPr>
  <p:slideViewPr>
    <p:cSldViewPr>
      <p:cViewPr varScale="1">
        <p:scale>
          <a:sx n="104" d="100"/>
          <a:sy n="104" d="100"/>
        </p:scale>
        <p:origin x="-210"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08B9221-D3C3-4EAC-B285-AD1EED72344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69F88DF5-7292-426A-B02B-E9C743E2FAE7}">
      <dgm:prSet phldrT="[Text]"/>
      <dgm:spPr/>
      <dgm:t>
        <a:bodyPr/>
        <a:lstStyle/>
        <a:p>
          <a:r>
            <a:rPr lang="en-US" dirty="0" smtClean="0"/>
            <a:t>Relationships</a:t>
          </a:r>
          <a:endParaRPr lang="en-US" dirty="0"/>
        </a:p>
      </dgm:t>
    </dgm:pt>
    <dgm:pt modelId="{F7A76893-6968-4979-9B33-2347D12189C2}" type="parTrans" cxnId="{3EBF251F-24E8-4D3C-A278-9786E91ED9D7}">
      <dgm:prSet/>
      <dgm:spPr/>
      <dgm:t>
        <a:bodyPr/>
        <a:lstStyle/>
        <a:p>
          <a:endParaRPr lang="en-US"/>
        </a:p>
      </dgm:t>
    </dgm:pt>
    <dgm:pt modelId="{14F794FF-7810-4415-B174-E64FA9D45878}" type="sibTrans" cxnId="{3EBF251F-24E8-4D3C-A278-9786E91ED9D7}">
      <dgm:prSet/>
      <dgm:spPr/>
      <dgm:t>
        <a:bodyPr/>
        <a:lstStyle/>
        <a:p>
          <a:endParaRPr lang="en-US"/>
        </a:p>
      </dgm:t>
    </dgm:pt>
    <dgm:pt modelId="{AA6DAAEC-A60E-44DE-8DEA-4CEB35A57D03}">
      <dgm:prSet phldrT="[Text]"/>
      <dgm:spPr/>
      <dgm:t>
        <a:bodyPr/>
        <a:lstStyle/>
        <a:p>
          <a:r>
            <a:rPr lang="en-US" dirty="0" smtClean="0"/>
            <a:t>External Moods</a:t>
          </a:r>
          <a:endParaRPr lang="en-US" dirty="0"/>
        </a:p>
      </dgm:t>
    </dgm:pt>
    <dgm:pt modelId="{8FFE2213-57F9-46AE-820C-996E08FFE5F2}" type="parTrans" cxnId="{6675F3E9-9EAD-472A-A964-FA06769E4962}">
      <dgm:prSet/>
      <dgm:spPr/>
      <dgm:t>
        <a:bodyPr/>
        <a:lstStyle/>
        <a:p>
          <a:endParaRPr lang="en-US"/>
        </a:p>
      </dgm:t>
    </dgm:pt>
    <dgm:pt modelId="{ACA80815-0D7A-49EF-9816-CDEAB768BDF9}" type="sibTrans" cxnId="{6675F3E9-9EAD-472A-A964-FA06769E4962}">
      <dgm:prSet/>
      <dgm:spPr/>
      <dgm:t>
        <a:bodyPr/>
        <a:lstStyle/>
        <a:p>
          <a:endParaRPr lang="en-US"/>
        </a:p>
      </dgm:t>
    </dgm:pt>
    <dgm:pt modelId="{8D5A18C5-846C-4308-BE94-4FA319546480}">
      <dgm:prSet phldrT="[Text]"/>
      <dgm:spPr/>
      <dgm:t>
        <a:bodyPr/>
        <a:lstStyle/>
        <a:p>
          <a:r>
            <a:rPr lang="en-US" dirty="0" smtClean="0"/>
            <a:t>Structure</a:t>
          </a:r>
          <a:endParaRPr lang="en-US" dirty="0"/>
        </a:p>
      </dgm:t>
    </dgm:pt>
    <dgm:pt modelId="{6BA1B23D-D867-4E55-ADDC-3E3443B8BFCF}" type="parTrans" cxnId="{80F61AF1-9754-4D06-9139-7CA6AEBE7122}">
      <dgm:prSet/>
      <dgm:spPr/>
      <dgm:t>
        <a:bodyPr/>
        <a:lstStyle/>
        <a:p>
          <a:endParaRPr lang="en-US"/>
        </a:p>
      </dgm:t>
    </dgm:pt>
    <dgm:pt modelId="{543CD9AA-507A-4C6D-9767-903273200A9F}" type="sibTrans" cxnId="{80F61AF1-9754-4D06-9139-7CA6AEBE7122}">
      <dgm:prSet/>
      <dgm:spPr/>
      <dgm:t>
        <a:bodyPr/>
        <a:lstStyle/>
        <a:p>
          <a:endParaRPr lang="en-US"/>
        </a:p>
      </dgm:t>
    </dgm:pt>
    <dgm:pt modelId="{63E47CE9-263B-4309-A106-512C63B88FBD}">
      <dgm:prSet phldrT="[Text]"/>
      <dgm:spPr/>
      <dgm:t>
        <a:bodyPr/>
        <a:lstStyle/>
        <a:p>
          <a:r>
            <a:rPr lang="en-US" dirty="0" smtClean="0"/>
            <a:t>Interests</a:t>
          </a:r>
          <a:endParaRPr lang="en-US" dirty="0"/>
        </a:p>
      </dgm:t>
    </dgm:pt>
    <dgm:pt modelId="{64D4FAAF-86E9-4C69-B7D2-4165C5CF9BB2}" type="parTrans" cxnId="{365DAAA0-18E1-4148-9D3E-4F02F081B51A}">
      <dgm:prSet/>
      <dgm:spPr/>
      <dgm:t>
        <a:bodyPr/>
        <a:lstStyle/>
        <a:p>
          <a:endParaRPr lang="en-US"/>
        </a:p>
      </dgm:t>
    </dgm:pt>
    <dgm:pt modelId="{E9E97BFA-74DF-4B48-8893-F6C036294D97}" type="sibTrans" cxnId="{365DAAA0-18E1-4148-9D3E-4F02F081B51A}">
      <dgm:prSet/>
      <dgm:spPr/>
      <dgm:t>
        <a:bodyPr/>
        <a:lstStyle/>
        <a:p>
          <a:endParaRPr lang="en-US"/>
        </a:p>
      </dgm:t>
    </dgm:pt>
    <dgm:pt modelId="{D31FEB78-B9B7-4900-AE41-3708C3347641}">
      <dgm:prSet phldrT="[Text]"/>
      <dgm:spPr/>
      <dgm:t>
        <a:bodyPr/>
        <a:lstStyle/>
        <a:p>
          <a:r>
            <a:rPr lang="en-US" dirty="0" smtClean="0"/>
            <a:t>Data</a:t>
          </a:r>
          <a:endParaRPr lang="en-US" dirty="0"/>
        </a:p>
      </dgm:t>
    </dgm:pt>
    <dgm:pt modelId="{DDCC6C57-9C9A-4AB5-BD7B-403033754586}" type="parTrans" cxnId="{93F7A0E3-F424-4559-A6DB-9E676B5DFCE4}">
      <dgm:prSet/>
      <dgm:spPr/>
      <dgm:t>
        <a:bodyPr/>
        <a:lstStyle/>
        <a:p>
          <a:endParaRPr lang="en-US"/>
        </a:p>
      </dgm:t>
    </dgm:pt>
    <dgm:pt modelId="{D5B54471-4525-4457-850A-A754A6C8BBC6}" type="sibTrans" cxnId="{93F7A0E3-F424-4559-A6DB-9E676B5DFCE4}">
      <dgm:prSet/>
      <dgm:spPr/>
      <dgm:t>
        <a:bodyPr/>
        <a:lstStyle/>
        <a:p>
          <a:endParaRPr lang="en-US"/>
        </a:p>
      </dgm:t>
    </dgm:pt>
    <dgm:pt modelId="{966FD2C1-E53B-4C15-89F4-EC35A21D8C55}">
      <dgm:prSet phldrT="[Text]"/>
      <dgm:spPr/>
      <dgm:t>
        <a:bodyPr/>
        <a:lstStyle/>
        <a:p>
          <a:r>
            <a:rPr lang="en-US" dirty="0" smtClean="0"/>
            <a:t>Values</a:t>
          </a:r>
          <a:endParaRPr lang="en-US" dirty="0"/>
        </a:p>
      </dgm:t>
    </dgm:pt>
    <dgm:pt modelId="{BFB52DCE-20EE-41B4-99F7-1140531FBEAC}" type="parTrans" cxnId="{0B1985F4-26B1-4F96-8D30-6414D46D6130}">
      <dgm:prSet/>
      <dgm:spPr/>
      <dgm:t>
        <a:bodyPr/>
        <a:lstStyle/>
        <a:p>
          <a:endParaRPr lang="en-US"/>
        </a:p>
      </dgm:t>
    </dgm:pt>
    <dgm:pt modelId="{7CACF3F0-6958-48A1-989F-629FD06079C6}" type="sibTrans" cxnId="{0B1985F4-26B1-4F96-8D30-6414D46D6130}">
      <dgm:prSet/>
      <dgm:spPr/>
      <dgm:t>
        <a:bodyPr/>
        <a:lstStyle/>
        <a:p>
          <a:endParaRPr lang="en-US"/>
        </a:p>
      </dgm:t>
    </dgm:pt>
    <dgm:pt modelId="{8E5C0C84-CD4C-4B79-8EA1-FC14D708A3A2}">
      <dgm:prSet/>
      <dgm:spPr/>
      <dgm:t>
        <a:bodyPr/>
        <a:lstStyle/>
        <a:p>
          <a:r>
            <a:rPr lang="en-US" dirty="0" smtClean="0"/>
            <a:t>Past negative experiences</a:t>
          </a:r>
          <a:endParaRPr lang="en-US" dirty="0"/>
        </a:p>
      </dgm:t>
    </dgm:pt>
    <dgm:pt modelId="{02A0ECD6-A963-4EBA-A908-897109DCA516}" type="parTrans" cxnId="{B824BDEC-C49A-4075-BC6D-929AC0EB3EED}">
      <dgm:prSet/>
      <dgm:spPr/>
      <dgm:t>
        <a:bodyPr/>
        <a:lstStyle/>
        <a:p>
          <a:endParaRPr lang="en-US"/>
        </a:p>
      </dgm:t>
    </dgm:pt>
    <dgm:pt modelId="{E0324A6B-5C25-4034-98B5-668AFA668E60}" type="sibTrans" cxnId="{B824BDEC-C49A-4075-BC6D-929AC0EB3EED}">
      <dgm:prSet/>
      <dgm:spPr/>
      <dgm:t>
        <a:bodyPr/>
        <a:lstStyle/>
        <a:p>
          <a:endParaRPr lang="en-US"/>
        </a:p>
      </dgm:t>
    </dgm:pt>
    <dgm:pt modelId="{5B87CAAD-ABA3-4A8F-9EB7-0D85BD0F828C}">
      <dgm:prSet/>
      <dgm:spPr/>
      <dgm:t>
        <a:bodyPr/>
        <a:lstStyle/>
        <a:p>
          <a:r>
            <a:rPr lang="en-US" dirty="0" smtClean="0"/>
            <a:t>Stereo types</a:t>
          </a:r>
          <a:endParaRPr lang="en-US" dirty="0"/>
        </a:p>
      </dgm:t>
    </dgm:pt>
    <dgm:pt modelId="{CCF52764-3C04-47FF-8057-CF72B12B81A0}" type="parTrans" cxnId="{A6CE8CB7-9638-4B1B-A006-97A9BCD65F7B}">
      <dgm:prSet/>
      <dgm:spPr/>
      <dgm:t>
        <a:bodyPr/>
        <a:lstStyle/>
        <a:p>
          <a:endParaRPr lang="en-US"/>
        </a:p>
      </dgm:t>
    </dgm:pt>
    <dgm:pt modelId="{F252FE54-51FC-4B94-B5D6-FB47AD0F44C6}" type="sibTrans" cxnId="{A6CE8CB7-9638-4B1B-A006-97A9BCD65F7B}">
      <dgm:prSet/>
      <dgm:spPr/>
      <dgm:t>
        <a:bodyPr/>
        <a:lstStyle/>
        <a:p>
          <a:endParaRPr lang="en-US"/>
        </a:p>
      </dgm:t>
    </dgm:pt>
    <dgm:pt modelId="{67F22AAF-72C8-4523-8E19-B84265B52BDE}">
      <dgm:prSet/>
      <dgm:spPr/>
      <dgm:t>
        <a:bodyPr/>
        <a:lstStyle/>
        <a:p>
          <a:r>
            <a:rPr lang="en-US" dirty="0" smtClean="0"/>
            <a:t>Repetitive negative behavior</a:t>
          </a:r>
          <a:endParaRPr lang="en-US" dirty="0"/>
        </a:p>
      </dgm:t>
    </dgm:pt>
    <dgm:pt modelId="{6B9BC06D-3115-4A07-974F-8ED6C51AC756}" type="parTrans" cxnId="{AF9B363B-B1BC-4938-99DB-DB808520D551}">
      <dgm:prSet/>
      <dgm:spPr/>
      <dgm:t>
        <a:bodyPr/>
        <a:lstStyle/>
        <a:p>
          <a:endParaRPr lang="en-US"/>
        </a:p>
      </dgm:t>
    </dgm:pt>
    <dgm:pt modelId="{B097253F-6C37-4B29-9F51-0F66223FF01D}" type="sibTrans" cxnId="{AF9B363B-B1BC-4938-99DB-DB808520D551}">
      <dgm:prSet/>
      <dgm:spPr/>
      <dgm:t>
        <a:bodyPr/>
        <a:lstStyle/>
        <a:p>
          <a:endParaRPr lang="en-US"/>
        </a:p>
      </dgm:t>
    </dgm:pt>
    <dgm:pt modelId="{44AB409D-9CE7-43CA-8EC5-317D022966E3}">
      <dgm:prSet/>
      <dgm:spPr/>
      <dgm:t>
        <a:bodyPr/>
        <a:lstStyle/>
        <a:p>
          <a:r>
            <a:rPr lang="en-US" dirty="0" smtClean="0"/>
            <a:t>Factors unrelated to dispute</a:t>
          </a:r>
          <a:endParaRPr lang="en-US" dirty="0"/>
        </a:p>
      </dgm:t>
    </dgm:pt>
    <dgm:pt modelId="{88D87859-078A-4C37-A9BB-B36C46B270E8}" type="parTrans" cxnId="{D868822D-D449-4DF9-86E4-DCB40C1A83D8}">
      <dgm:prSet/>
      <dgm:spPr/>
      <dgm:t>
        <a:bodyPr/>
        <a:lstStyle/>
        <a:p>
          <a:endParaRPr lang="en-US"/>
        </a:p>
      </dgm:t>
    </dgm:pt>
    <dgm:pt modelId="{3C8D7DDA-EC79-4C48-9692-B66D764053E6}" type="sibTrans" cxnId="{D868822D-D449-4DF9-86E4-DCB40C1A83D8}">
      <dgm:prSet/>
      <dgm:spPr/>
      <dgm:t>
        <a:bodyPr/>
        <a:lstStyle/>
        <a:p>
          <a:endParaRPr lang="en-US"/>
        </a:p>
      </dgm:t>
    </dgm:pt>
    <dgm:pt modelId="{5A34A1B3-189E-4333-BDC1-4D513E503375}">
      <dgm:prSet/>
      <dgm:spPr/>
      <dgm:t>
        <a:bodyPr/>
        <a:lstStyle/>
        <a:p>
          <a:r>
            <a:rPr lang="en-US" dirty="0" smtClean="0"/>
            <a:t>Psychological or physiological</a:t>
          </a:r>
          <a:endParaRPr lang="en-US" dirty="0"/>
        </a:p>
      </dgm:t>
    </dgm:pt>
    <dgm:pt modelId="{978E7938-9DDF-4643-BCCC-D558E8252C30}" type="parTrans" cxnId="{69856A4A-4B56-487B-AE44-91E03117CADD}">
      <dgm:prSet/>
      <dgm:spPr/>
      <dgm:t>
        <a:bodyPr/>
        <a:lstStyle/>
        <a:p>
          <a:endParaRPr lang="en-US"/>
        </a:p>
      </dgm:t>
    </dgm:pt>
    <dgm:pt modelId="{4375037C-A397-406C-9C63-FD6EEF2F479D}" type="sibTrans" cxnId="{69856A4A-4B56-487B-AE44-91E03117CADD}">
      <dgm:prSet/>
      <dgm:spPr/>
      <dgm:t>
        <a:bodyPr/>
        <a:lstStyle/>
        <a:p>
          <a:endParaRPr lang="en-US"/>
        </a:p>
      </dgm:t>
    </dgm:pt>
    <dgm:pt modelId="{2D620DB7-CC75-484C-ABC7-83F3395F6E1A}">
      <dgm:prSet/>
      <dgm:spPr/>
      <dgm:t>
        <a:bodyPr/>
        <a:lstStyle/>
        <a:p>
          <a:r>
            <a:rPr lang="en-US" dirty="0" smtClean="0"/>
            <a:t>Bad Hair days and the like</a:t>
          </a:r>
          <a:endParaRPr lang="en-US" dirty="0"/>
        </a:p>
      </dgm:t>
    </dgm:pt>
    <dgm:pt modelId="{DEDF2824-AE47-48F9-ADFB-577AC0671DFB}" type="parTrans" cxnId="{7E0AC010-E6E7-44B3-B06C-2C4CB0C91A0F}">
      <dgm:prSet/>
      <dgm:spPr/>
      <dgm:t>
        <a:bodyPr/>
        <a:lstStyle/>
        <a:p>
          <a:endParaRPr lang="en-US"/>
        </a:p>
      </dgm:t>
    </dgm:pt>
    <dgm:pt modelId="{A6DAA875-2657-4D7A-B448-3249978EDF85}" type="sibTrans" cxnId="{7E0AC010-E6E7-44B3-B06C-2C4CB0C91A0F}">
      <dgm:prSet/>
      <dgm:spPr/>
      <dgm:t>
        <a:bodyPr/>
        <a:lstStyle/>
        <a:p>
          <a:endParaRPr lang="en-US"/>
        </a:p>
      </dgm:t>
    </dgm:pt>
    <dgm:pt modelId="{EA3879C0-6D67-4592-81FD-7CE45A27B388}">
      <dgm:prSet/>
      <dgm:spPr/>
      <dgm:t>
        <a:bodyPr/>
        <a:lstStyle/>
        <a:p>
          <a:r>
            <a:rPr lang="en-US" dirty="0" smtClean="0"/>
            <a:t>Limited physical resources (time, $$)</a:t>
          </a:r>
          <a:endParaRPr lang="en-US" dirty="0"/>
        </a:p>
      </dgm:t>
    </dgm:pt>
    <dgm:pt modelId="{1ED541A0-CF5E-4188-9D50-0B740CB56EF4}" type="parTrans" cxnId="{08EE3F37-6504-4DAB-867F-036449D2F681}">
      <dgm:prSet/>
      <dgm:spPr/>
      <dgm:t>
        <a:bodyPr/>
        <a:lstStyle/>
        <a:p>
          <a:endParaRPr lang="en-US"/>
        </a:p>
      </dgm:t>
    </dgm:pt>
    <dgm:pt modelId="{86951561-94BB-4CFC-BB5C-491E238EED34}" type="sibTrans" cxnId="{08EE3F37-6504-4DAB-867F-036449D2F681}">
      <dgm:prSet/>
      <dgm:spPr/>
      <dgm:t>
        <a:bodyPr/>
        <a:lstStyle/>
        <a:p>
          <a:endParaRPr lang="en-US"/>
        </a:p>
      </dgm:t>
    </dgm:pt>
    <dgm:pt modelId="{D216F004-C4F2-42A6-82E7-C3C1C8684F49}">
      <dgm:prSet/>
      <dgm:spPr/>
      <dgm:t>
        <a:bodyPr/>
        <a:lstStyle/>
        <a:p>
          <a:r>
            <a:rPr lang="en-US" dirty="0" smtClean="0"/>
            <a:t>Authority Issues</a:t>
          </a:r>
          <a:endParaRPr lang="en-US" dirty="0"/>
        </a:p>
      </dgm:t>
    </dgm:pt>
    <dgm:pt modelId="{630D2A31-526A-4EA2-A701-0249B16C1DA5}" type="parTrans" cxnId="{72BFFFD7-46A3-459D-AB2A-AE13757C62A4}">
      <dgm:prSet/>
      <dgm:spPr/>
      <dgm:t>
        <a:bodyPr/>
        <a:lstStyle/>
        <a:p>
          <a:endParaRPr lang="en-US"/>
        </a:p>
      </dgm:t>
    </dgm:pt>
    <dgm:pt modelId="{C3A4B826-4CC9-4079-AA6A-896577B36C1B}" type="sibTrans" cxnId="{72BFFFD7-46A3-459D-AB2A-AE13757C62A4}">
      <dgm:prSet/>
      <dgm:spPr/>
      <dgm:t>
        <a:bodyPr/>
        <a:lstStyle/>
        <a:p>
          <a:endParaRPr lang="en-US"/>
        </a:p>
      </dgm:t>
    </dgm:pt>
    <dgm:pt modelId="{1BB0CC2A-7848-4403-8569-DF9D6A1C8E3D}">
      <dgm:prSet/>
      <dgm:spPr/>
      <dgm:t>
        <a:bodyPr/>
        <a:lstStyle/>
        <a:p>
          <a:r>
            <a:rPr lang="en-US" dirty="0" smtClean="0"/>
            <a:t>Each party’s wants, needs, fears, hopes, and concerns</a:t>
          </a:r>
          <a:endParaRPr lang="en-US" dirty="0"/>
        </a:p>
      </dgm:t>
    </dgm:pt>
    <dgm:pt modelId="{19AFF0D4-12AC-4056-A7AB-30BDC3798783}" type="parTrans" cxnId="{318409A5-9843-4604-BCAB-1EDEEA04F124}">
      <dgm:prSet/>
      <dgm:spPr/>
      <dgm:t>
        <a:bodyPr/>
        <a:lstStyle/>
        <a:p>
          <a:endParaRPr lang="en-US"/>
        </a:p>
      </dgm:t>
    </dgm:pt>
    <dgm:pt modelId="{236B6904-D3B9-487B-9D5F-F7211368D7F4}" type="sibTrans" cxnId="{318409A5-9843-4604-BCAB-1EDEEA04F124}">
      <dgm:prSet/>
      <dgm:spPr/>
      <dgm:t>
        <a:bodyPr/>
        <a:lstStyle/>
        <a:p>
          <a:endParaRPr lang="en-US"/>
        </a:p>
      </dgm:t>
    </dgm:pt>
    <dgm:pt modelId="{34E64698-C919-4774-B84C-52CC84CE6B4C}">
      <dgm:prSet/>
      <dgm:spPr/>
      <dgm:t>
        <a:bodyPr/>
        <a:lstStyle/>
        <a:p>
          <a:r>
            <a:rPr lang="en-US" smtClean="0"/>
            <a:t>Lack of information</a:t>
          </a:r>
          <a:endParaRPr lang="en-US" dirty="0"/>
        </a:p>
      </dgm:t>
    </dgm:pt>
    <dgm:pt modelId="{E98EA425-608B-4C0B-9026-DAEE5CC41D6B}" type="parTrans" cxnId="{E0CED301-899F-452D-A2B7-DE44029339A6}">
      <dgm:prSet/>
      <dgm:spPr/>
      <dgm:t>
        <a:bodyPr/>
        <a:lstStyle/>
        <a:p>
          <a:endParaRPr lang="en-US"/>
        </a:p>
      </dgm:t>
    </dgm:pt>
    <dgm:pt modelId="{FEA73FFD-6333-4AC4-825F-8C0E093CF4FF}" type="sibTrans" cxnId="{E0CED301-899F-452D-A2B7-DE44029339A6}">
      <dgm:prSet/>
      <dgm:spPr/>
      <dgm:t>
        <a:bodyPr/>
        <a:lstStyle/>
        <a:p>
          <a:endParaRPr lang="en-US"/>
        </a:p>
      </dgm:t>
    </dgm:pt>
    <dgm:pt modelId="{A3E4AD99-B24A-4779-A82B-C6B7D68509D7}">
      <dgm:prSet/>
      <dgm:spPr/>
      <dgm:t>
        <a:bodyPr/>
        <a:lstStyle/>
        <a:p>
          <a:r>
            <a:rPr lang="en-US" smtClean="0"/>
            <a:t>Misinformation</a:t>
          </a:r>
          <a:endParaRPr lang="en-US" dirty="0"/>
        </a:p>
      </dgm:t>
    </dgm:pt>
    <dgm:pt modelId="{AA7F41D5-CCA5-48E0-AECB-9535C1AA1C3D}" type="parTrans" cxnId="{BE506C92-B56C-42BA-A234-ACEB5CB09D5F}">
      <dgm:prSet/>
      <dgm:spPr/>
      <dgm:t>
        <a:bodyPr/>
        <a:lstStyle/>
        <a:p>
          <a:endParaRPr lang="en-US"/>
        </a:p>
      </dgm:t>
    </dgm:pt>
    <dgm:pt modelId="{6AC01B02-1167-44A3-AAA8-7AA6170CE695}" type="sibTrans" cxnId="{BE506C92-B56C-42BA-A234-ACEB5CB09D5F}">
      <dgm:prSet/>
      <dgm:spPr/>
      <dgm:t>
        <a:bodyPr/>
        <a:lstStyle/>
        <a:p>
          <a:endParaRPr lang="en-US"/>
        </a:p>
      </dgm:t>
    </dgm:pt>
    <dgm:pt modelId="{EB6A966B-92BD-4AA3-A7E1-DF27EA14E7B4}">
      <dgm:prSet/>
      <dgm:spPr/>
      <dgm:t>
        <a:bodyPr/>
        <a:lstStyle/>
        <a:p>
          <a:r>
            <a:rPr lang="en-US" dirty="0" smtClean="0"/>
            <a:t>Too much information</a:t>
          </a:r>
          <a:endParaRPr lang="en-US" dirty="0"/>
        </a:p>
      </dgm:t>
    </dgm:pt>
    <dgm:pt modelId="{50C63E10-7AA9-4875-8B1C-50D54C95D8CD}" type="parTrans" cxnId="{D445100A-5CDB-4541-B92A-DB6CD494F6F0}">
      <dgm:prSet/>
      <dgm:spPr/>
      <dgm:t>
        <a:bodyPr/>
        <a:lstStyle/>
        <a:p>
          <a:endParaRPr lang="en-US"/>
        </a:p>
      </dgm:t>
    </dgm:pt>
    <dgm:pt modelId="{7A65051A-073B-4445-B619-92785E7E89E0}" type="sibTrans" cxnId="{D445100A-5CDB-4541-B92A-DB6CD494F6F0}">
      <dgm:prSet/>
      <dgm:spPr/>
      <dgm:t>
        <a:bodyPr/>
        <a:lstStyle/>
        <a:p>
          <a:endParaRPr lang="en-US"/>
        </a:p>
      </dgm:t>
    </dgm:pt>
    <dgm:pt modelId="{AE883F85-FAFC-4E4E-8E38-6657BD968545}">
      <dgm:prSet/>
      <dgm:spPr/>
      <dgm:t>
        <a:bodyPr/>
        <a:lstStyle/>
        <a:p>
          <a:endParaRPr lang="en-US" dirty="0"/>
        </a:p>
      </dgm:t>
    </dgm:pt>
    <dgm:pt modelId="{42818707-60E4-4CEE-9C70-C3087790400D}" type="parTrans" cxnId="{5ED83335-385E-4F1E-BC4B-225C6DB8BB02}">
      <dgm:prSet/>
      <dgm:spPr/>
      <dgm:t>
        <a:bodyPr/>
        <a:lstStyle/>
        <a:p>
          <a:endParaRPr lang="en-US"/>
        </a:p>
      </dgm:t>
    </dgm:pt>
    <dgm:pt modelId="{AB718176-29EC-4AA9-8FDF-EB7CBF0E835E}" type="sibTrans" cxnId="{5ED83335-385E-4F1E-BC4B-225C6DB8BB02}">
      <dgm:prSet/>
      <dgm:spPr/>
      <dgm:t>
        <a:bodyPr/>
        <a:lstStyle/>
        <a:p>
          <a:endParaRPr lang="en-US"/>
        </a:p>
      </dgm:t>
    </dgm:pt>
    <dgm:pt modelId="{107988E5-DF1B-4848-A862-2142A43FA3D8}">
      <dgm:prSet/>
      <dgm:spPr/>
      <dgm:t>
        <a:bodyPr/>
        <a:lstStyle/>
        <a:p>
          <a:r>
            <a:rPr lang="en-US" dirty="0" smtClean="0"/>
            <a:t>Belief systems</a:t>
          </a:r>
          <a:endParaRPr lang="en-US" dirty="0"/>
        </a:p>
      </dgm:t>
    </dgm:pt>
    <dgm:pt modelId="{F7653C93-C373-4B89-B5CD-5C495A572F6F}" type="parTrans" cxnId="{A0910774-C1E3-4AE0-B3E2-237E270119E2}">
      <dgm:prSet/>
      <dgm:spPr/>
      <dgm:t>
        <a:bodyPr/>
        <a:lstStyle/>
        <a:p>
          <a:endParaRPr lang="en-US"/>
        </a:p>
      </dgm:t>
    </dgm:pt>
    <dgm:pt modelId="{51C67CF9-9CE7-4AE1-BDEA-EFE0D34B799F}" type="sibTrans" cxnId="{A0910774-C1E3-4AE0-B3E2-237E270119E2}">
      <dgm:prSet/>
      <dgm:spPr/>
      <dgm:t>
        <a:bodyPr/>
        <a:lstStyle/>
        <a:p>
          <a:endParaRPr lang="en-US"/>
        </a:p>
      </dgm:t>
    </dgm:pt>
    <dgm:pt modelId="{82E714B2-2F69-44CB-9A8E-06780EA5B67E}">
      <dgm:prSet/>
      <dgm:spPr/>
      <dgm:t>
        <a:bodyPr/>
        <a:lstStyle/>
        <a:p>
          <a:r>
            <a:rPr lang="en-US" dirty="0" smtClean="0"/>
            <a:t>Right vs. Wrong</a:t>
          </a:r>
          <a:endParaRPr lang="en-US" dirty="0"/>
        </a:p>
      </dgm:t>
    </dgm:pt>
    <dgm:pt modelId="{9344DA5E-D811-47E0-898F-925D1B47254C}" type="parTrans" cxnId="{113DB5C5-E758-406D-B5B9-993CCD72CF99}">
      <dgm:prSet/>
      <dgm:spPr/>
      <dgm:t>
        <a:bodyPr/>
        <a:lstStyle/>
        <a:p>
          <a:endParaRPr lang="en-US"/>
        </a:p>
      </dgm:t>
    </dgm:pt>
    <dgm:pt modelId="{3372D932-8DC2-4EB1-9C68-3FAA92D02D50}" type="sibTrans" cxnId="{113DB5C5-E758-406D-B5B9-993CCD72CF99}">
      <dgm:prSet/>
      <dgm:spPr/>
      <dgm:t>
        <a:bodyPr/>
        <a:lstStyle/>
        <a:p>
          <a:endParaRPr lang="en-US"/>
        </a:p>
      </dgm:t>
    </dgm:pt>
    <dgm:pt modelId="{48B68F79-A32C-4A68-B901-86B6532EF193}">
      <dgm:prSet/>
      <dgm:spPr/>
      <dgm:t>
        <a:bodyPr/>
        <a:lstStyle/>
        <a:p>
          <a:r>
            <a:rPr lang="en-US" dirty="0" smtClean="0"/>
            <a:t>Good vs. Evil</a:t>
          </a:r>
          <a:endParaRPr lang="en-US" dirty="0"/>
        </a:p>
      </dgm:t>
    </dgm:pt>
    <dgm:pt modelId="{040B9D59-6BF6-4E3E-85BC-688A4DC0852E}" type="parTrans" cxnId="{60D335EC-EB0F-4C6A-9D51-9329011FAC9A}">
      <dgm:prSet/>
      <dgm:spPr/>
      <dgm:t>
        <a:bodyPr/>
        <a:lstStyle/>
        <a:p>
          <a:endParaRPr lang="en-US"/>
        </a:p>
      </dgm:t>
    </dgm:pt>
    <dgm:pt modelId="{A5EF5CC9-822A-4C82-8825-5D0BDF073B7C}" type="sibTrans" cxnId="{60D335EC-EB0F-4C6A-9D51-9329011FAC9A}">
      <dgm:prSet/>
      <dgm:spPr/>
      <dgm:t>
        <a:bodyPr/>
        <a:lstStyle/>
        <a:p>
          <a:endParaRPr lang="en-US"/>
        </a:p>
      </dgm:t>
    </dgm:pt>
    <dgm:pt modelId="{CD1D5EA2-084A-41F0-868B-9D6AFB96AA24}">
      <dgm:prSet/>
      <dgm:spPr/>
      <dgm:t>
        <a:bodyPr/>
        <a:lstStyle/>
        <a:p>
          <a:r>
            <a:rPr lang="en-US" dirty="0" smtClean="0"/>
            <a:t>Just vs. Unjust</a:t>
          </a:r>
          <a:endParaRPr lang="en-US" dirty="0"/>
        </a:p>
      </dgm:t>
    </dgm:pt>
    <dgm:pt modelId="{133BB96E-9C56-4EEE-AFC3-A384AACE1FF1}" type="parTrans" cxnId="{AD94ED28-62C3-42F7-AA46-66678AB976CF}">
      <dgm:prSet/>
      <dgm:spPr/>
      <dgm:t>
        <a:bodyPr/>
        <a:lstStyle/>
        <a:p>
          <a:endParaRPr lang="en-US"/>
        </a:p>
      </dgm:t>
    </dgm:pt>
    <dgm:pt modelId="{9F6F1E53-8CBB-4748-A9C1-14067602AC67}" type="sibTrans" cxnId="{AD94ED28-62C3-42F7-AA46-66678AB976CF}">
      <dgm:prSet/>
      <dgm:spPr/>
      <dgm:t>
        <a:bodyPr/>
        <a:lstStyle/>
        <a:p>
          <a:endParaRPr lang="en-US"/>
        </a:p>
      </dgm:t>
    </dgm:pt>
    <dgm:pt modelId="{E8C979E9-6B1D-4019-8314-2E5B7644E365}" type="pres">
      <dgm:prSet presAssocID="{B08B9221-D3C3-4EAC-B285-AD1EED72344E}" presName="cycle" presStyleCnt="0">
        <dgm:presLayoutVars>
          <dgm:dir/>
          <dgm:resizeHandles val="exact"/>
        </dgm:presLayoutVars>
      </dgm:prSet>
      <dgm:spPr/>
      <dgm:t>
        <a:bodyPr/>
        <a:lstStyle/>
        <a:p>
          <a:endParaRPr lang="en-US"/>
        </a:p>
      </dgm:t>
    </dgm:pt>
    <dgm:pt modelId="{38D70445-A456-430B-8293-649B6B2FB461}" type="pres">
      <dgm:prSet presAssocID="{69F88DF5-7292-426A-B02B-E9C743E2FAE7}" presName="node" presStyleLbl="node1" presStyleIdx="0" presStyleCnt="6">
        <dgm:presLayoutVars>
          <dgm:bulletEnabled val="1"/>
        </dgm:presLayoutVars>
      </dgm:prSet>
      <dgm:spPr/>
      <dgm:t>
        <a:bodyPr/>
        <a:lstStyle/>
        <a:p>
          <a:endParaRPr lang="en-US"/>
        </a:p>
      </dgm:t>
    </dgm:pt>
    <dgm:pt modelId="{F0744404-2EEC-4EAE-89D4-D77F27467ACC}" type="pres">
      <dgm:prSet presAssocID="{14F794FF-7810-4415-B174-E64FA9D45878}" presName="sibTrans" presStyleLbl="sibTrans2D1" presStyleIdx="0" presStyleCnt="6"/>
      <dgm:spPr/>
      <dgm:t>
        <a:bodyPr/>
        <a:lstStyle/>
        <a:p>
          <a:endParaRPr lang="en-US"/>
        </a:p>
      </dgm:t>
    </dgm:pt>
    <dgm:pt modelId="{E93F0B91-9332-4E08-B303-97D3076AD7F4}" type="pres">
      <dgm:prSet presAssocID="{14F794FF-7810-4415-B174-E64FA9D45878}" presName="connectorText" presStyleLbl="sibTrans2D1" presStyleIdx="0" presStyleCnt="6"/>
      <dgm:spPr/>
      <dgm:t>
        <a:bodyPr/>
        <a:lstStyle/>
        <a:p>
          <a:endParaRPr lang="en-US"/>
        </a:p>
      </dgm:t>
    </dgm:pt>
    <dgm:pt modelId="{424BD20D-F36A-44A0-AADC-3D5651A6A37A}" type="pres">
      <dgm:prSet presAssocID="{AA6DAAEC-A60E-44DE-8DEA-4CEB35A57D03}" presName="node" presStyleLbl="node1" presStyleIdx="1" presStyleCnt="6">
        <dgm:presLayoutVars>
          <dgm:bulletEnabled val="1"/>
        </dgm:presLayoutVars>
      </dgm:prSet>
      <dgm:spPr/>
      <dgm:t>
        <a:bodyPr/>
        <a:lstStyle/>
        <a:p>
          <a:endParaRPr lang="en-US"/>
        </a:p>
      </dgm:t>
    </dgm:pt>
    <dgm:pt modelId="{754152F3-476D-4A04-AF52-9C8F23C9D851}" type="pres">
      <dgm:prSet presAssocID="{ACA80815-0D7A-49EF-9816-CDEAB768BDF9}" presName="sibTrans" presStyleLbl="sibTrans2D1" presStyleIdx="1" presStyleCnt="6"/>
      <dgm:spPr/>
      <dgm:t>
        <a:bodyPr/>
        <a:lstStyle/>
        <a:p>
          <a:endParaRPr lang="en-US"/>
        </a:p>
      </dgm:t>
    </dgm:pt>
    <dgm:pt modelId="{887D8FF1-5C38-4A01-A4B6-5F163C479B47}" type="pres">
      <dgm:prSet presAssocID="{ACA80815-0D7A-49EF-9816-CDEAB768BDF9}" presName="connectorText" presStyleLbl="sibTrans2D1" presStyleIdx="1" presStyleCnt="6"/>
      <dgm:spPr/>
      <dgm:t>
        <a:bodyPr/>
        <a:lstStyle/>
        <a:p>
          <a:endParaRPr lang="en-US"/>
        </a:p>
      </dgm:t>
    </dgm:pt>
    <dgm:pt modelId="{775CBC6F-0A2B-4EA5-932D-1A7E7C8D871F}" type="pres">
      <dgm:prSet presAssocID="{8D5A18C5-846C-4308-BE94-4FA319546480}" presName="node" presStyleLbl="node1" presStyleIdx="2" presStyleCnt="6">
        <dgm:presLayoutVars>
          <dgm:bulletEnabled val="1"/>
        </dgm:presLayoutVars>
      </dgm:prSet>
      <dgm:spPr/>
      <dgm:t>
        <a:bodyPr/>
        <a:lstStyle/>
        <a:p>
          <a:endParaRPr lang="en-US"/>
        </a:p>
      </dgm:t>
    </dgm:pt>
    <dgm:pt modelId="{DE470FD7-04CD-4E0B-B755-6B9543516602}" type="pres">
      <dgm:prSet presAssocID="{543CD9AA-507A-4C6D-9767-903273200A9F}" presName="sibTrans" presStyleLbl="sibTrans2D1" presStyleIdx="2" presStyleCnt="6"/>
      <dgm:spPr/>
      <dgm:t>
        <a:bodyPr/>
        <a:lstStyle/>
        <a:p>
          <a:endParaRPr lang="en-US"/>
        </a:p>
      </dgm:t>
    </dgm:pt>
    <dgm:pt modelId="{F22382E8-407C-44BE-9CEB-5420734B568E}" type="pres">
      <dgm:prSet presAssocID="{543CD9AA-507A-4C6D-9767-903273200A9F}" presName="connectorText" presStyleLbl="sibTrans2D1" presStyleIdx="2" presStyleCnt="6"/>
      <dgm:spPr/>
      <dgm:t>
        <a:bodyPr/>
        <a:lstStyle/>
        <a:p>
          <a:endParaRPr lang="en-US"/>
        </a:p>
      </dgm:t>
    </dgm:pt>
    <dgm:pt modelId="{5CE53FF7-D217-451D-AA30-45D099BB0F1A}" type="pres">
      <dgm:prSet presAssocID="{63E47CE9-263B-4309-A106-512C63B88FBD}" presName="node" presStyleLbl="node1" presStyleIdx="3" presStyleCnt="6">
        <dgm:presLayoutVars>
          <dgm:bulletEnabled val="1"/>
        </dgm:presLayoutVars>
      </dgm:prSet>
      <dgm:spPr/>
      <dgm:t>
        <a:bodyPr/>
        <a:lstStyle/>
        <a:p>
          <a:endParaRPr lang="en-US"/>
        </a:p>
      </dgm:t>
    </dgm:pt>
    <dgm:pt modelId="{D3EC80A9-0754-43D9-9598-DEFA08F0BE09}" type="pres">
      <dgm:prSet presAssocID="{E9E97BFA-74DF-4B48-8893-F6C036294D97}" presName="sibTrans" presStyleLbl="sibTrans2D1" presStyleIdx="3" presStyleCnt="6"/>
      <dgm:spPr/>
      <dgm:t>
        <a:bodyPr/>
        <a:lstStyle/>
        <a:p>
          <a:endParaRPr lang="en-US"/>
        </a:p>
      </dgm:t>
    </dgm:pt>
    <dgm:pt modelId="{6302B656-CBB3-46C3-B362-ACA53EA32FC3}" type="pres">
      <dgm:prSet presAssocID="{E9E97BFA-74DF-4B48-8893-F6C036294D97}" presName="connectorText" presStyleLbl="sibTrans2D1" presStyleIdx="3" presStyleCnt="6"/>
      <dgm:spPr/>
      <dgm:t>
        <a:bodyPr/>
        <a:lstStyle/>
        <a:p>
          <a:endParaRPr lang="en-US"/>
        </a:p>
      </dgm:t>
    </dgm:pt>
    <dgm:pt modelId="{164DE581-9691-4E69-9E46-F73263010C2A}" type="pres">
      <dgm:prSet presAssocID="{D31FEB78-B9B7-4900-AE41-3708C3347641}" presName="node" presStyleLbl="node1" presStyleIdx="4" presStyleCnt="6">
        <dgm:presLayoutVars>
          <dgm:bulletEnabled val="1"/>
        </dgm:presLayoutVars>
      </dgm:prSet>
      <dgm:spPr/>
      <dgm:t>
        <a:bodyPr/>
        <a:lstStyle/>
        <a:p>
          <a:endParaRPr lang="en-US"/>
        </a:p>
      </dgm:t>
    </dgm:pt>
    <dgm:pt modelId="{1373F8CC-063D-4CE0-9805-D117EB5178E0}" type="pres">
      <dgm:prSet presAssocID="{D5B54471-4525-4457-850A-A754A6C8BBC6}" presName="sibTrans" presStyleLbl="sibTrans2D1" presStyleIdx="4" presStyleCnt="6"/>
      <dgm:spPr/>
      <dgm:t>
        <a:bodyPr/>
        <a:lstStyle/>
        <a:p>
          <a:endParaRPr lang="en-US"/>
        </a:p>
      </dgm:t>
    </dgm:pt>
    <dgm:pt modelId="{C0F28CD9-F088-41A0-A14B-006F0B788C54}" type="pres">
      <dgm:prSet presAssocID="{D5B54471-4525-4457-850A-A754A6C8BBC6}" presName="connectorText" presStyleLbl="sibTrans2D1" presStyleIdx="4" presStyleCnt="6"/>
      <dgm:spPr/>
      <dgm:t>
        <a:bodyPr/>
        <a:lstStyle/>
        <a:p>
          <a:endParaRPr lang="en-US"/>
        </a:p>
      </dgm:t>
    </dgm:pt>
    <dgm:pt modelId="{CCBDC7C8-BC84-4E4E-9B7F-C8BAFDEDE9C4}" type="pres">
      <dgm:prSet presAssocID="{966FD2C1-E53B-4C15-89F4-EC35A21D8C55}" presName="node" presStyleLbl="node1" presStyleIdx="5" presStyleCnt="6">
        <dgm:presLayoutVars>
          <dgm:bulletEnabled val="1"/>
        </dgm:presLayoutVars>
      </dgm:prSet>
      <dgm:spPr/>
      <dgm:t>
        <a:bodyPr/>
        <a:lstStyle/>
        <a:p>
          <a:endParaRPr lang="en-US"/>
        </a:p>
      </dgm:t>
    </dgm:pt>
    <dgm:pt modelId="{EDA7FFF1-F04C-47A2-866C-B5F027B9DBB5}" type="pres">
      <dgm:prSet presAssocID="{7CACF3F0-6958-48A1-989F-629FD06079C6}" presName="sibTrans" presStyleLbl="sibTrans2D1" presStyleIdx="5" presStyleCnt="6"/>
      <dgm:spPr/>
      <dgm:t>
        <a:bodyPr/>
        <a:lstStyle/>
        <a:p>
          <a:endParaRPr lang="en-US"/>
        </a:p>
      </dgm:t>
    </dgm:pt>
    <dgm:pt modelId="{EBF06A53-1A8A-4601-BF9A-B99575DA94A1}" type="pres">
      <dgm:prSet presAssocID="{7CACF3F0-6958-48A1-989F-629FD06079C6}" presName="connectorText" presStyleLbl="sibTrans2D1" presStyleIdx="5" presStyleCnt="6"/>
      <dgm:spPr/>
      <dgm:t>
        <a:bodyPr/>
        <a:lstStyle/>
        <a:p>
          <a:endParaRPr lang="en-US"/>
        </a:p>
      </dgm:t>
    </dgm:pt>
  </dgm:ptLst>
  <dgm:cxnLst>
    <dgm:cxn modelId="{0618EFE6-56A0-4FE9-A840-F36FA6AF48CD}" type="presOf" srcId="{67F22AAF-72C8-4523-8E19-B84265B52BDE}" destId="{38D70445-A456-430B-8293-649B6B2FB461}" srcOrd="0" destOrd="3" presId="urn:microsoft.com/office/officeart/2005/8/layout/cycle2"/>
    <dgm:cxn modelId="{93F7A0E3-F424-4559-A6DB-9E676B5DFCE4}" srcId="{B08B9221-D3C3-4EAC-B285-AD1EED72344E}" destId="{D31FEB78-B9B7-4900-AE41-3708C3347641}" srcOrd="4" destOrd="0" parTransId="{DDCC6C57-9C9A-4AB5-BD7B-403033754586}" sibTransId="{D5B54471-4525-4457-850A-A754A6C8BBC6}"/>
    <dgm:cxn modelId="{08EE3F37-6504-4DAB-867F-036449D2F681}" srcId="{8D5A18C5-846C-4308-BE94-4FA319546480}" destId="{EA3879C0-6D67-4592-81FD-7CE45A27B388}" srcOrd="0" destOrd="0" parTransId="{1ED541A0-CF5E-4188-9D50-0B740CB56EF4}" sibTransId="{86951561-94BB-4CFC-BB5C-491E238EED34}"/>
    <dgm:cxn modelId="{AF9B363B-B1BC-4938-99DB-DB808520D551}" srcId="{69F88DF5-7292-426A-B02B-E9C743E2FAE7}" destId="{67F22AAF-72C8-4523-8E19-B84265B52BDE}" srcOrd="2" destOrd="0" parTransId="{6B9BC06D-3115-4A07-974F-8ED6C51AC756}" sibTransId="{B097253F-6C37-4B29-9F51-0F66223FF01D}"/>
    <dgm:cxn modelId="{16910B36-AD6E-4946-8A4D-CA86CBBF7C12}" type="presOf" srcId="{B08B9221-D3C3-4EAC-B285-AD1EED72344E}" destId="{E8C979E9-6B1D-4019-8314-2E5B7644E365}" srcOrd="0" destOrd="0" presId="urn:microsoft.com/office/officeart/2005/8/layout/cycle2"/>
    <dgm:cxn modelId="{8F354C99-BB78-4147-9EBB-2AE8DDFB604F}" type="presOf" srcId="{A3E4AD99-B24A-4779-A82B-C6B7D68509D7}" destId="{164DE581-9691-4E69-9E46-F73263010C2A}" srcOrd="0" destOrd="2" presId="urn:microsoft.com/office/officeart/2005/8/layout/cycle2"/>
    <dgm:cxn modelId="{7ADEAEBC-A66C-4068-8E3A-20FFD578C75B}" type="presOf" srcId="{966FD2C1-E53B-4C15-89F4-EC35A21D8C55}" destId="{CCBDC7C8-BC84-4E4E-9B7F-C8BAFDEDE9C4}" srcOrd="0" destOrd="0" presId="urn:microsoft.com/office/officeart/2005/8/layout/cycle2"/>
    <dgm:cxn modelId="{0576DD31-4496-4AEF-BD28-A8A7D8AAC6C0}" type="presOf" srcId="{5B87CAAD-ABA3-4A8F-9EB7-0D85BD0F828C}" destId="{38D70445-A456-430B-8293-649B6B2FB461}" srcOrd="0" destOrd="2" presId="urn:microsoft.com/office/officeart/2005/8/layout/cycle2"/>
    <dgm:cxn modelId="{3EBF251F-24E8-4D3C-A278-9786E91ED9D7}" srcId="{B08B9221-D3C3-4EAC-B285-AD1EED72344E}" destId="{69F88DF5-7292-426A-B02B-E9C743E2FAE7}" srcOrd="0" destOrd="0" parTransId="{F7A76893-6968-4979-9B33-2347D12189C2}" sibTransId="{14F794FF-7810-4415-B174-E64FA9D45878}"/>
    <dgm:cxn modelId="{0CE66147-2D73-4E50-B791-F3EEAD3089AC}" type="presOf" srcId="{14F794FF-7810-4415-B174-E64FA9D45878}" destId="{F0744404-2EEC-4EAE-89D4-D77F27467ACC}" srcOrd="0" destOrd="0" presId="urn:microsoft.com/office/officeart/2005/8/layout/cycle2"/>
    <dgm:cxn modelId="{55426251-921B-444E-949D-7ABF1FE95D0E}" type="presOf" srcId="{1BB0CC2A-7848-4403-8569-DF9D6A1C8E3D}" destId="{5CE53FF7-D217-451D-AA30-45D099BB0F1A}" srcOrd="0" destOrd="1" presId="urn:microsoft.com/office/officeart/2005/8/layout/cycle2"/>
    <dgm:cxn modelId="{BD04EAF2-34DA-44D3-801D-E7DFC10DB473}" type="presOf" srcId="{D31FEB78-B9B7-4900-AE41-3708C3347641}" destId="{164DE581-9691-4E69-9E46-F73263010C2A}" srcOrd="0" destOrd="0" presId="urn:microsoft.com/office/officeart/2005/8/layout/cycle2"/>
    <dgm:cxn modelId="{82D6AD84-A308-4AB3-BE84-B3BA99912DC9}" type="presOf" srcId="{CD1D5EA2-084A-41F0-868B-9D6AFB96AA24}" destId="{CCBDC7C8-BC84-4E4E-9B7F-C8BAFDEDE9C4}" srcOrd="0" destOrd="4" presId="urn:microsoft.com/office/officeart/2005/8/layout/cycle2"/>
    <dgm:cxn modelId="{AD94ED28-62C3-42F7-AA46-66678AB976CF}" srcId="{966FD2C1-E53B-4C15-89F4-EC35A21D8C55}" destId="{CD1D5EA2-084A-41F0-868B-9D6AFB96AA24}" srcOrd="3" destOrd="0" parTransId="{133BB96E-9C56-4EEE-AFC3-A384AACE1FF1}" sibTransId="{9F6F1E53-8CBB-4748-A9C1-14067602AC67}"/>
    <dgm:cxn modelId="{7D42EE27-4062-47E3-BF02-A94F5C0C66F9}" type="presOf" srcId="{82E714B2-2F69-44CB-9A8E-06780EA5B67E}" destId="{CCBDC7C8-BC84-4E4E-9B7F-C8BAFDEDE9C4}" srcOrd="0" destOrd="2" presId="urn:microsoft.com/office/officeart/2005/8/layout/cycle2"/>
    <dgm:cxn modelId="{7165E3A5-DD6D-4433-904F-CC3081F9E510}" type="presOf" srcId="{AE883F85-FAFC-4E4E-8E38-6657BD968545}" destId="{164DE581-9691-4E69-9E46-F73263010C2A}" srcOrd="0" destOrd="4" presId="urn:microsoft.com/office/officeart/2005/8/layout/cycle2"/>
    <dgm:cxn modelId="{F0F0BD2F-FA4A-49CD-9CAF-2FEEFBE2A26E}" type="presOf" srcId="{8E5C0C84-CD4C-4B79-8EA1-FC14D708A3A2}" destId="{38D70445-A456-430B-8293-649B6B2FB461}" srcOrd="0" destOrd="1" presId="urn:microsoft.com/office/officeart/2005/8/layout/cycle2"/>
    <dgm:cxn modelId="{0B13404D-E067-442A-A689-1164D837E9BF}" type="presOf" srcId="{EB6A966B-92BD-4AA3-A7E1-DF27EA14E7B4}" destId="{164DE581-9691-4E69-9E46-F73263010C2A}" srcOrd="0" destOrd="3" presId="urn:microsoft.com/office/officeart/2005/8/layout/cycle2"/>
    <dgm:cxn modelId="{659F14DC-1E58-42F8-810C-DCEBB320BA81}" type="presOf" srcId="{E9E97BFA-74DF-4B48-8893-F6C036294D97}" destId="{6302B656-CBB3-46C3-B362-ACA53EA32FC3}" srcOrd="1" destOrd="0" presId="urn:microsoft.com/office/officeart/2005/8/layout/cycle2"/>
    <dgm:cxn modelId="{8D81EA76-AFC2-49F7-8B9A-1E9E131751E5}" type="presOf" srcId="{2D620DB7-CC75-484C-ABC7-83F3395F6E1A}" destId="{424BD20D-F36A-44A0-AADC-3D5651A6A37A}" srcOrd="0" destOrd="3" presId="urn:microsoft.com/office/officeart/2005/8/layout/cycle2"/>
    <dgm:cxn modelId="{5ED83335-385E-4F1E-BC4B-225C6DB8BB02}" srcId="{D31FEB78-B9B7-4900-AE41-3708C3347641}" destId="{AE883F85-FAFC-4E4E-8E38-6657BD968545}" srcOrd="3" destOrd="0" parTransId="{42818707-60E4-4CEE-9C70-C3087790400D}" sibTransId="{AB718176-29EC-4AA9-8FDF-EB7CBF0E835E}"/>
    <dgm:cxn modelId="{365DAAA0-18E1-4148-9D3E-4F02F081B51A}" srcId="{B08B9221-D3C3-4EAC-B285-AD1EED72344E}" destId="{63E47CE9-263B-4309-A106-512C63B88FBD}" srcOrd="3" destOrd="0" parTransId="{64D4FAAF-86E9-4C69-B7D2-4165C5CF9BB2}" sibTransId="{E9E97BFA-74DF-4B48-8893-F6C036294D97}"/>
    <dgm:cxn modelId="{6F60C196-8FF0-463B-811B-5D628DCD866A}" type="presOf" srcId="{7CACF3F0-6958-48A1-989F-629FD06079C6}" destId="{EBF06A53-1A8A-4601-BF9A-B99575DA94A1}" srcOrd="1" destOrd="0" presId="urn:microsoft.com/office/officeart/2005/8/layout/cycle2"/>
    <dgm:cxn modelId="{B824BDEC-C49A-4075-BC6D-929AC0EB3EED}" srcId="{69F88DF5-7292-426A-B02B-E9C743E2FAE7}" destId="{8E5C0C84-CD4C-4B79-8EA1-FC14D708A3A2}" srcOrd="0" destOrd="0" parTransId="{02A0ECD6-A963-4EBA-A908-897109DCA516}" sibTransId="{E0324A6B-5C25-4034-98B5-668AFA668E60}"/>
    <dgm:cxn modelId="{5242D2DC-1440-4DD0-9322-76BE05AB9FE7}" type="presOf" srcId="{EA3879C0-6D67-4592-81FD-7CE45A27B388}" destId="{775CBC6F-0A2B-4EA5-932D-1A7E7C8D871F}" srcOrd="0" destOrd="1" presId="urn:microsoft.com/office/officeart/2005/8/layout/cycle2"/>
    <dgm:cxn modelId="{9643E1D3-0F39-4EA6-AA9D-6B24E696D5C6}" type="presOf" srcId="{8D5A18C5-846C-4308-BE94-4FA319546480}" destId="{775CBC6F-0A2B-4EA5-932D-1A7E7C8D871F}" srcOrd="0" destOrd="0" presId="urn:microsoft.com/office/officeart/2005/8/layout/cycle2"/>
    <dgm:cxn modelId="{4EE091D7-AE2F-4393-BB9C-43EB89284AAD}" type="presOf" srcId="{34E64698-C919-4774-B84C-52CC84CE6B4C}" destId="{164DE581-9691-4E69-9E46-F73263010C2A}" srcOrd="0" destOrd="1" presId="urn:microsoft.com/office/officeart/2005/8/layout/cycle2"/>
    <dgm:cxn modelId="{0B1985F4-26B1-4F96-8D30-6414D46D6130}" srcId="{B08B9221-D3C3-4EAC-B285-AD1EED72344E}" destId="{966FD2C1-E53B-4C15-89F4-EC35A21D8C55}" srcOrd="5" destOrd="0" parTransId="{BFB52DCE-20EE-41B4-99F7-1140531FBEAC}" sibTransId="{7CACF3F0-6958-48A1-989F-629FD06079C6}"/>
    <dgm:cxn modelId="{A0910774-C1E3-4AE0-B3E2-237E270119E2}" srcId="{966FD2C1-E53B-4C15-89F4-EC35A21D8C55}" destId="{107988E5-DF1B-4848-A862-2142A43FA3D8}" srcOrd="0" destOrd="0" parTransId="{F7653C93-C373-4B89-B5CD-5C495A572F6F}" sibTransId="{51C67CF9-9CE7-4AE1-BDEA-EFE0D34B799F}"/>
    <dgm:cxn modelId="{E0CED301-899F-452D-A2B7-DE44029339A6}" srcId="{D31FEB78-B9B7-4900-AE41-3708C3347641}" destId="{34E64698-C919-4774-B84C-52CC84CE6B4C}" srcOrd="0" destOrd="0" parTransId="{E98EA425-608B-4C0B-9026-DAEE5CC41D6B}" sibTransId="{FEA73FFD-6333-4AC4-825F-8C0E093CF4FF}"/>
    <dgm:cxn modelId="{258F313B-ACFE-42D1-9CE0-38854DA10C87}" type="presOf" srcId="{69F88DF5-7292-426A-B02B-E9C743E2FAE7}" destId="{38D70445-A456-430B-8293-649B6B2FB461}" srcOrd="0" destOrd="0" presId="urn:microsoft.com/office/officeart/2005/8/layout/cycle2"/>
    <dgm:cxn modelId="{D6FF483E-05A3-48EA-9136-2E4F3517F576}" type="presOf" srcId="{D5B54471-4525-4457-850A-A754A6C8BBC6}" destId="{1373F8CC-063D-4CE0-9805-D117EB5178E0}" srcOrd="0" destOrd="0" presId="urn:microsoft.com/office/officeart/2005/8/layout/cycle2"/>
    <dgm:cxn modelId="{6032C758-013D-4B35-8DEE-DEAD7949CAC2}" type="presOf" srcId="{44AB409D-9CE7-43CA-8EC5-317D022966E3}" destId="{424BD20D-F36A-44A0-AADC-3D5651A6A37A}" srcOrd="0" destOrd="1" presId="urn:microsoft.com/office/officeart/2005/8/layout/cycle2"/>
    <dgm:cxn modelId="{FA594614-2B09-4741-90DA-318CEB20092B}" type="presOf" srcId="{5A34A1B3-189E-4333-BDC1-4D513E503375}" destId="{424BD20D-F36A-44A0-AADC-3D5651A6A37A}" srcOrd="0" destOrd="2" presId="urn:microsoft.com/office/officeart/2005/8/layout/cycle2"/>
    <dgm:cxn modelId="{BEA85E97-77FF-4317-84F3-F3B6035187B7}" type="presOf" srcId="{48B68F79-A32C-4A68-B901-86B6532EF193}" destId="{CCBDC7C8-BC84-4E4E-9B7F-C8BAFDEDE9C4}" srcOrd="0" destOrd="3" presId="urn:microsoft.com/office/officeart/2005/8/layout/cycle2"/>
    <dgm:cxn modelId="{69856A4A-4B56-487B-AE44-91E03117CADD}" srcId="{AA6DAAEC-A60E-44DE-8DEA-4CEB35A57D03}" destId="{5A34A1B3-189E-4333-BDC1-4D513E503375}" srcOrd="1" destOrd="0" parTransId="{978E7938-9DDF-4643-BCCC-D558E8252C30}" sibTransId="{4375037C-A397-406C-9C63-FD6EEF2F479D}"/>
    <dgm:cxn modelId="{691660CB-C2BE-496B-98EE-C45B0AE4596C}" type="presOf" srcId="{543CD9AA-507A-4C6D-9767-903273200A9F}" destId="{F22382E8-407C-44BE-9CEB-5420734B568E}" srcOrd="1" destOrd="0" presId="urn:microsoft.com/office/officeart/2005/8/layout/cycle2"/>
    <dgm:cxn modelId="{C712E3EE-828D-430D-8E10-B54E20AA96EB}" type="presOf" srcId="{D5B54471-4525-4457-850A-A754A6C8BBC6}" destId="{C0F28CD9-F088-41A0-A14B-006F0B788C54}" srcOrd="1" destOrd="0" presId="urn:microsoft.com/office/officeart/2005/8/layout/cycle2"/>
    <dgm:cxn modelId="{72BFFFD7-46A3-459D-AB2A-AE13757C62A4}" srcId="{8D5A18C5-846C-4308-BE94-4FA319546480}" destId="{D216F004-C4F2-42A6-82E7-C3C1C8684F49}" srcOrd="1" destOrd="0" parTransId="{630D2A31-526A-4EA2-A701-0249B16C1DA5}" sibTransId="{C3A4B826-4CC9-4079-AA6A-896577B36C1B}"/>
    <dgm:cxn modelId="{B56EDB1F-D818-4EC6-B079-6C524945481D}" type="presOf" srcId="{7CACF3F0-6958-48A1-989F-629FD06079C6}" destId="{EDA7FFF1-F04C-47A2-866C-B5F027B9DBB5}" srcOrd="0" destOrd="0" presId="urn:microsoft.com/office/officeart/2005/8/layout/cycle2"/>
    <dgm:cxn modelId="{67FFDB00-3272-4A20-AE74-CE4DEF88785C}" type="presOf" srcId="{AA6DAAEC-A60E-44DE-8DEA-4CEB35A57D03}" destId="{424BD20D-F36A-44A0-AADC-3D5651A6A37A}" srcOrd="0" destOrd="0" presId="urn:microsoft.com/office/officeart/2005/8/layout/cycle2"/>
    <dgm:cxn modelId="{4BEE8AFF-0BC2-45EE-9588-32D0AAA3F73B}" type="presOf" srcId="{14F794FF-7810-4415-B174-E64FA9D45878}" destId="{E93F0B91-9332-4E08-B303-97D3076AD7F4}" srcOrd="1" destOrd="0" presId="urn:microsoft.com/office/officeart/2005/8/layout/cycle2"/>
    <dgm:cxn modelId="{D445100A-5CDB-4541-B92A-DB6CD494F6F0}" srcId="{D31FEB78-B9B7-4900-AE41-3708C3347641}" destId="{EB6A966B-92BD-4AA3-A7E1-DF27EA14E7B4}" srcOrd="2" destOrd="0" parTransId="{50C63E10-7AA9-4875-8B1C-50D54C95D8CD}" sibTransId="{7A65051A-073B-4445-B619-92785E7E89E0}"/>
    <dgm:cxn modelId="{32E71599-A640-44C3-B6F0-6BEDD6D5E6C8}" type="presOf" srcId="{D216F004-C4F2-42A6-82E7-C3C1C8684F49}" destId="{775CBC6F-0A2B-4EA5-932D-1A7E7C8D871F}" srcOrd="0" destOrd="2" presId="urn:microsoft.com/office/officeart/2005/8/layout/cycle2"/>
    <dgm:cxn modelId="{BE506C92-B56C-42BA-A234-ACEB5CB09D5F}" srcId="{D31FEB78-B9B7-4900-AE41-3708C3347641}" destId="{A3E4AD99-B24A-4779-A82B-C6B7D68509D7}" srcOrd="1" destOrd="0" parTransId="{AA7F41D5-CCA5-48E0-AECB-9535C1AA1C3D}" sibTransId="{6AC01B02-1167-44A3-AAA8-7AA6170CE695}"/>
    <dgm:cxn modelId="{C95D0C28-9B85-4ABB-A2E0-7919DC641C69}" type="presOf" srcId="{ACA80815-0D7A-49EF-9816-CDEAB768BDF9}" destId="{754152F3-476D-4A04-AF52-9C8F23C9D851}" srcOrd="0" destOrd="0" presId="urn:microsoft.com/office/officeart/2005/8/layout/cycle2"/>
    <dgm:cxn modelId="{7E0AC010-E6E7-44B3-B06C-2C4CB0C91A0F}" srcId="{AA6DAAEC-A60E-44DE-8DEA-4CEB35A57D03}" destId="{2D620DB7-CC75-484C-ABC7-83F3395F6E1A}" srcOrd="2" destOrd="0" parTransId="{DEDF2824-AE47-48F9-ADFB-577AC0671DFB}" sibTransId="{A6DAA875-2657-4D7A-B448-3249978EDF85}"/>
    <dgm:cxn modelId="{80F61AF1-9754-4D06-9139-7CA6AEBE7122}" srcId="{B08B9221-D3C3-4EAC-B285-AD1EED72344E}" destId="{8D5A18C5-846C-4308-BE94-4FA319546480}" srcOrd="2" destOrd="0" parTransId="{6BA1B23D-D867-4E55-ADDC-3E3443B8BFCF}" sibTransId="{543CD9AA-507A-4C6D-9767-903273200A9F}"/>
    <dgm:cxn modelId="{113DB5C5-E758-406D-B5B9-993CCD72CF99}" srcId="{966FD2C1-E53B-4C15-89F4-EC35A21D8C55}" destId="{82E714B2-2F69-44CB-9A8E-06780EA5B67E}" srcOrd="1" destOrd="0" parTransId="{9344DA5E-D811-47E0-898F-925D1B47254C}" sibTransId="{3372D932-8DC2-4EB1-9C68-3FAA92D02D50}"/>
    <dgm:cxn modelId="{318409A5-9843-4604-BCAB-1EDEEA04F124}" srcId="{63E47CE9-263B-4309-A106-512C63B88FBD}" destId="{1BB0CC2A-7848-4403-8569-DF9D6A1C8E3D}" srcOrd="0" destOrd="0" parTransId="{19AFF0D4-12AC-4056-A7AB-30BDC3798783}" sibTransId="{236B6904-D3B9-487B-9D5F-F7211368D7F4}"/>
    <dgm:cxn modelId="{44A4903D-EAF6-4B9B-82BF-72429AE18338}" type="presOf" srcId="{ACA80815-0D7A-49EF-9816-CDEAB768BDF9}" destId="{887D8FF1-5C38-4A01-A4B6-5F163C479B47}" srcOrd="1" destOrd="0" presId="urn:microsoft.com/office/officeart/2005/8/layout/cycle2"/>
    <dgm:cxn modelId="{1C5958E3-F755-4DC3-AC85-3E76CA0567D3}" type="presOf" srcId="{107988E5-DF1B-4848-A862-2142A43FA3D8}" destId="{CCBDC7C8-BC84-4E4E-9B7F-C8BAFDEDE9C4}" srcOrd="0" destOrd="1" presId="urn:microsoft.com/office/officeart/2005/8/layout/cycle2"/>
    <dgm:cxn modelId="{D868822D-D449-4DF9-86E4-DCB40C1A83D8}" srcId="{AA6DAAEC-A60E-44DE-8DEA-4CEB35A57D03}" destId="{44AB409D-9CE7-43CA-8EC5-317D022966E3}" srcOrd="0" destOrd="0" parTransId="{88D87859-078A-4C37-A9BB-B36C46B270E8}" sibTransId="{3C8D7DDA-EC79-4C48-9692-B66D764053E6}"/>
    <dgm:cxn modelId="{32637F3B-81EA-4CEA-AD9C-976C69F63906}" type="presOf" srcId="{E9E97BFA-74DF-4B48-8893-F6C036294D97}" destId="{D3EC80A9-0754-43D9-9598-DEFA08F0BE09}" srcOrd="0" destOrd="0" presId="urn:microsoft.com/office/officeart/2005/8/layout/cycle2"/>
    <dgm:cxn modelId="{C48C84F8-4221-4D13-BEE5-8B5C7EE267E7}" type="presOf" srcId="{543CD9AA-507A-4C6D-9767-903273200A9F}" destId="{DE470FD7-04CD-4E0B-B755-6B9543516602}" srcOrd="0" destOrd="0" presId="urn:microsoft.com/office/officeart/2005/8/layout/cycle2"/>
    <dgm:cxn modelId="{60D335EC-EB0F-4C6A-9D51-9329011FAC9A}" srcId="{966FD2C1-E53B-4C15-89F4-EC35A21D8C55}" destId="{48B68F79-A32C-4A68-B901-86B6532EF193}" srcOrd="2" destOrd="0" parTransId="{040B9D59-6BF6-4E3E-85BC-688A4DC0852E}" sibTransId="{A5EF5CC9-822A-4C82-8825-5D0BDF073B7C}"/>
    <dgm:cxn modelId="{A6CE8CB7-9638-4B1B-A006-97A9BCD65F7B}" srcId="{69F88DF5-7292-426A-B02B-E9C743E2FAE7}" destId="{5B87CAAD-ABA3-4A8F-9EB7-0D85BD0F828C}" srcOrd="1" destOrd="0" parTransId="{CCF52764-3C04-47FF-8057-CF72B12B81A0}" sibTransId="{F252FE54-51FC-4B94-B5D6-FB47AD0F44C6}"/>
    <dgm:cxn modelId="{B60302ED-0563-4F65-B402-DF974F255164}" type="presOf" srcId="{63E47CE9-263B-4309-A106-512C63B88FBD}" destId="{5CE53FF7-D217-451D-AA30-45D099BB0F1A}" srcOrd="0" destOrd="0" presId="urn:microsoft.com/office/officeart/2005/8/layout/cycle2"/>
    <dgm:cxn modelId="{6675F3E9-9EAD-472A-A964-FA06769E4962}" srcId="{B08B9221-D3C3-4EAC-B285-AD1EED72344E}" destId="{AA6DAAEC-A60E-44DE-8DEA-4CEB35A57D03}" srcOrd="1" destOrd="0" parTransId="{8FFE2213-57F9-46AE-820C-996E08FFE5F2}" sibTransId="{ACA80815-0D7A-49EF-9816-CDEAB768BDF9}"/>
    <dgm:cxn modelId="{D34A0FD0-70BA-40F3-B1AC-0EFCFEE3BE2F}" type="presParOf" srcId="{E8C979E9-6B1D-4019-8314-2E5B7644E365}" destId="{38D70445-A456-430B-8293-649B6B2FB461}" srcOrd="0" destOrd="0" presId="urn:microsoft.com/office/officeart/2005/8/layout/cycle2"/>
    <dgm:cxn modelId="{E0E3EF30-AE47-419F-8A8D-7C6E5F9DA0FA}" type="presParOf" srcId="{E8C979E9-6B1D-4019-8314-2E5B7644E365}" destId="{F0744404-2EEC-4EAE-89D4-D77F27467ACC}" srcOrd="1" destOrd="0" presId="urn:microsoft.com/office/officeart/2005/8/layout/cycle2"/>
    <dgm:cxn modelId="{68792983-FF1F-498A-998F-2BFF5C1CF4C2}" type="presParOf" srcId="{F0744404-2EEC-4EAE-89D4-D77F27467ACC}" destId="{E93F0B91-9332-4E08-B303-97D3076AD7F4}" srcOrd="0" destOrd="0" presId="urn:microsoft.com/office/officeart/2005/8/layout/cycle2"/>
    <dgm:cxn modelId="{15DE940A-6323-4B6C-9217-71ADC25474FB}" type="presParOf" srcId="{E8C979E9-6B1D-4019-8314-2E5B7644E365}" destId="{424BD20D-F36A-44A0-AADC-3D5651A6A37A}" srcOrd="2" destOrd="0" presId="urn:microsoft.com/office/officeart/2005/8/layout/cycle2"/>
    <dgm:cxn modelId="{BD7ADD76-94EB-4FBF-A57D-4E0706BED817}" type="presParOf" srcId="{E8C979E9-6B1D-4019-8314-2E5B7644E365}" destId="{754152F3-476D-4A04-AF52-9C8F23C9D851}" srcOrd="3" destOrd="0" presId="urn:microsoft.com/office/officeart/2005/8/layout/cycle2"/>
    <dgm:cxn modelId="{8F2B3A13-129C-41D2-98E5-3BC539C531B2}" type="presParOf" srcId="{754152F3-476D-4A04-AF52-9C8F23C9D851}" destId="{887D8FF1-5C38-4A01-A4B6-5F163C479B47}" srcOrd="0" destOrd="0" presId="urn:microsoft.com/office/officeart/2005/8/layout/cycle2"/>
    <dgm:cxn modelId="{DDCA0081-F1AD-4F68-BB29-B60A41FF77FB}" type="presParOf" srcId="{E8C979E9-6B1D-4019-8314-2E5B7644E365}" destId="{775CBC6F-0A2B-4EA5-932D-1A7E7C8D871F}" srcOrd="4" destOrd="0" presId="urn:microsoft.com/office/officeart/2005/8/layout/cycle2"/>
    <dgm:cxn modelId="{0DE96953-4E8E-44A8-A969-41C15F25BA1E}" type="presParOf" srcId="{E8C979E9-6B1D-4019-8314-2E5B7644E365}" destId="{DE470FD7-04CD-4E0B-B755-6B9543516602}" srcOrd="5" destOrd="0" presId="urn:microsoft.com/office/officeart/2005/8/layout/cycle2"/>
    <dgm:cxn modelId="{4C294095-94DB-4024-AC5B-835425EA39C2}" type="presParOf" srcId="{DE470FD7-04CD-4E0B-B755-6B9543516602}" destId="{F22382E8-407C-44BE-9CEB-5420734B568E}" srcOrd="0" destOrd="0" presId="urn:microsoft.com/office/officeart/2005/8/layout/cycle2"/>
    <dgm:cxn modelId="{831AEE0F-705C-4C06-ABDC-98C73C1129F5}" type="presParOf" srcId="{E8C979E9-6B1D-4019-8314-2E5B7644E365}" destId="{5CE53FF7-D217-451D-AA30-45D099BB0F1A}" srcOrd="6" destOrd="0" presId="urn:microsoft.com/office/officeart/2005/8/layout/cycle2"/>
    <dgm:cxn modelId="{4162A354-CF3A-403A-914E-B526F0D745ED}" type="presParOf" srcId="{E8C979E9-6B1D-4019-8314-2E5B7644E365}" destId="{D3EC80A9-0754-43D9-9598-DEFA08F0BE09}" srcOrd="7" destOrd="0" presId="urn:microsoft.com/office/officeart/2005/8/layout/cycle2"/>
    <dgm:cxn modelId="{1A42C193-66AE-4695-A9E9-4132BBBA2986}" type="presParOf" srcId="{D3EC80A9-0754-43D9-9598-DEFA08F0BE09}" destId="{6302B656-CBB3-46C3-B362-ACA53EA32FC3}" srcOrd="0" destOrd="0" presId="urn:microsoft.com/office/officeart/2005/8/layout/cycle2"/>
    <dgm:cxn modelId="{A22554AA-A928-4DDC-BC63-237494DBE119}" type="presParOf" srcId="{E8C979E9-6B1D-4019-8314-2E5B7644E365}" destId="{164DE581-9691-4E69-9E46-F73263010C2A}" srcOrd="8" destOrd="0" presId="urn:microsoft.com/office/officeart/2005/8/layout/cycle2"/>
    <dgm:cxn modelId="{456E3D0E-3640-4124-9D6C-603C93A26993}" type="presParOf" srcId="{E8C979E9-6B1D-4019-8314-2E5B7644E365}" destId="{1373F8CC-063D-4CE0-9805-D117EB5178E0}" srcOrd="9" destOrd="0" presId="urn:microsoft.com/office/officeart/2005/8/layout/cycle2"/>
    <dgm:cxn modelId="{D2BBC268-D61D-47D2-92D7-BB1C4A820889}" type="presParOf" srcId="{1373F8CC-063D-4CE0-9805-D117EB5178E0}" destId="{C0F28CD9-F088-41A0-A14B-006F0B788C54}" srcOrd="0" destOrd="0" presId="urn:microsoft.com/office/officeart/2005/8/layout/cycle2"/>
    <dgm:cxn modelId="{C45321E0-EE80-4ED2-927E-6F69D0756849}" type="presParOf" srcId="{E8C979E9-6B1D-4019-8314-2E5B7644E365}" destId="{CCBDC7C8-BC84-4E4E-9B7F-C8BAFDEDE9C4}" srcOrd="10" destOrd="0" presId="urn:microsoft.com/office/officeart/2005/8/layout/cycle2"/>
    <dgm:cxn modelId="{5734E990-8532-482D-8536-F702F6D2A380}" type="presParOf" srcId="{E8C979E9-6B1D-4019-8314-2E5B7644E365}" destId="{EDA7FFF1-F04C-47A2-866C-B5F027B9DBB5}" srcOrd="11" destOrd="0" presId="urn:microsoft.com/office/officeart/2005/8/layout/cycle2"/>
    <dgm:cxn modelId="{42F8A6F4-E6BF-4152-8286-2375EBF44A0B}" type="presParOf" srcId="{EDA7FFF1-F04C-47A2-866C-B5F027B9DBB5}" destId="{EBF06A53-1A8A-4601-BF9A-B99575DA94A1}" srcOrd="0" destOrd="0" presId="urn:microsoft.com/office/officeart/2005/8/layout/cycle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6FEEF21-73AD-4FC6-9413-C505BB931751}" type="doc">
      <dgm:prSet loTypeId="urn:microsoft.com/office/officeart/2005/8/layout/venn1" loCatId="relationship" qsTypeId="urn:microsoft.com/office/officeart/2005/8/quickstyle/simple1" qsCatId="simple" csTypeId="urn:microsoft.com/office/officeart/2005/8/colors/accent1_2" csCatId="accent1" phldr="0"/>
      <dgm:spPr/>
      <dgm:t>
        <a:bodyPr/>
        <a:lstStyle/>
        <a:p>
          <a:endParaRPr lang="en-US"/>
        </a:p>
      </dgm:t>
    </dgm:pt>
    <dgm:pt modelId="{5E4DEF98-B9BB-426D-BD20-D3E140829040}" type="pres">
      <dgm:prSet presAssocID="{A6FEEF21-73AD-4FC6-9413-C505BB931751}" presName="compositeShape" presStyleCnt="0">
        <dgm:presLayoutVars>
          <dgm:chMax val="7"/>
          <dgm:dir/>
          <dgm:resizeHandles val="exact"/>
        </dgm:presLayoutVars>
      </dgm:prSet>
      <dgm:spPr/>
      <dgm:t>
        <a:bodyPr/>
        <a:lstStyle/>
        <a:p>
          <a:endParaRPr lang="en-US"/>
        </a:p>
      </dgm:t>
    </dgm:pt>
  </dgm:ptLst>
  <dgm:cxnLst>
    <dgm:cxn modelId="{448FE149-1107-4243-B78B-CC0B32FF4571}" type="presOf" srcId="{A6FEEF21-73AD-4FC6-9413-C505BB931751}" destId="{5E4DEF98-B9BB-426D-BD20-D3E140829040}" srcOrd="0" destOrd="0" presId="urn:microsoft.com/office/officeart/2005/8/layout/venn1"/>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8D70445-A456-430B-8293-649B6B2FB461}">
      <dsp:nvSpPr>
        <dsp:cNvPr id="0" name=""/>
        <dsp:cNvSpPr/>
      </dsp:nvSpPr>
      <dsp:spPr>
        <a:xfrm>
          <a:off x="3220156" y="120"/>
          <a:ext cx="1332086" cy="1332086"/>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l" defTabSz="444500">
            <a:lnSpc>
              <a:spcPct val="90000"/>
            </a:lnSpc>
            <a:spcBef>
              <a:spcPct val="0"/>
            </a:spcBef>
            <a:spcAft>
              <a:spcPct val="35000"/>
            </a:spcAft>
          </a:pPr>
          <a:r>
            <a:rPr lang="en-US" sz="1000" kern="1200" dirty="0" smtClean="0"/>
            <a:t>Relationships</a:t>
          </a:r>
          <a:endParaRPr lang="en-US" sz="1000" kern="1200" dirty="0"/>
        </a:p>
        <a:p>
          <a:pPr marL="57150" lvl="1" indent="-57150" algn="l" defTabSz="355600">
            <a:lnSpc>
              <a:spcPct val="90000"/>
            </a:lnSpc>
            <a:spcBef>
              <a:spcPct val="0"/>
            </a:spcBef>
            <a:spcAft>
              <a:spcPct val="15000"/>
            </a:spcAft>
            <a:buChar char="••"/>
          </a:pPr>
          <a:r>
            <a:rPr lang="en-US" sz="800" kern="1200" dirty="0" smtClean="0"/>
            <a:t>Past negative experiences</a:t>
          </a:r>
          <a:endParaRPr lang="en-US" sz="800" kern="1200" dirty="0"/>
        </a:p>
        <a:p>
          <a:pPr marL="57150" lvl="1" indent="-57150" algn="l" defTabSz="355600">
            <a:lnSpc>
              <a:spcPct val="90000"/>
            </a:lnSpc>
            <a:spcBef>
              <a:spcPct val="0"/>
            </a:spcBef>
            <a:spcAft>
              <a:spcPct val="15000"/>
            </a:spcAft>
            <a:buChar char="••"/>
          </a:pPr>
          <a:r>
            <a:rPr lang="en-US" sz="800" kern="1200" dirty="0" smtClean="0"/>
            <a:t>Stereo types</a:t>
          </a:r>
          <a:endParaRPr lang="en-US" sz="800" kern="1200" dirty="0"/>
        </a:p>
        <a:p>
          <a:pPr marL="57150" lvl="1" indent="-57150" algn="l" defTabSz="355600">
            <a:lnSpc>
              <a:spcPct val="90000"/>
            </a:lnSpc>
            <a:spcBef>
              <a:spcPct val="0"/>
            </a:spcBef>
            <a:spcAft>
              <a:spcPct val="15000"/>
            </a:spcAft>
            <a:buChar char="••"/>
          </a:pPr>
          <a:r>
            <a:rPr lang="en-US" sz="800" kern="1200" dirty="0" smtClean="0"/>
            <a:t>Repetitive negative behavior</a:t>
          </a:r>
          <a:endParaRPr lang="en-US" sz="800" kern="1200" dirty="0"/>
        </a:p>
      </dsp:txBody>
      <dsp:txXfrm>
        <a:off x="3220156" y="120"/>
        <a:ext cx="1332086" cy="1332086"/>
      </dsp:txXfrm>
    </dsp:sp>
    <dsp:sp modelId="{F0744404-2EEC-4EAE-89D4-D77F27467ACC}">
      <dsp:nvSpPr>
        <dsp:cNvPr id="0" name=""/>
        <dsp:cNvSpPr/>
      </dsp:nvSpPr>
      <dsp:spPr>
        <a:xfrm rot="1800000">
          <a:off x="4566681" y="936567"/>
          <a:ext cx="354437" cy="44957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rot="1800000">
        <a:off x="4566681" y="936567"/>
        <a:ext cx="354437" cy="449579"/>
      </dsp:txXfrm>
    </dsp:sp>
    <dsp:sp modelId="{424BD20D-F36A-44A0-AADC-3D5651A6A37A}">
      <dsp:nvSpPr>
        <dsp:cNvPr id="0" name=""/>
        <dsp:cNvSpPr/>
      </dsp:nvSpPr>
      <dsp:spPr>
        <a:xfrm>
          <a:off x="4952932" y="1000538"/>
          <a:ext cx="1332086" cy="1332086"/>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l" defTabSz="444500">
            <a:lnSpc>
              <a:spcPct val="90000"/>
            </a:lnSpc>
            <a:spcBef>
              <a:spcPct val="0"/>
            </a:spcBef>
            <a:spcAft>
              <a:spcPct val="35000"/>
            </a:spcAft>
          </a:pPr>
          <a:r>
            <a:rPr lang="en-US" sz="1000" kern="1200" dirty="0" smtClean="0"/>
            <a:t>External Moods</a:t>
          </a:r>
          <a:endParaRPr lang="en-US" sz="1000" kern="1200" dirty="0"/>
        </a:p>
        <a:p>
          <a:pPr marL="57150" lvl="1" indent="-57150" algn="l" defTabSz="355600">
            <a:lnSpc>
              <a:spcPct val="90000"/>
            </a:lnSpc>
            <a:spcBef>
              <a:spcPct val="0"/>
            </a:spcBef>
            <a:spcAft>
              <a:spcPct val="15000"/>
            </a:spcAft>
            <a:buChar char="••"/>
          </a:pPr>
          <a:r>
            <a:rPr lang="en-US" sz="800" kern="1200" dirty="0" smtClean="0"/>
            <a:t>Factors unrelated to dispute</a:t>
          </a:r>
          <a:endParaRPr lang="en-US" sz="800" kern="1200" dirty="0"/>
        </a:p>
        <a:p>
          <a:pPr marL="57150" lvl="1" indent="-57150" algn="l" defTabSz="355600">
            <a:lnSpc>
              <a:spcPct val="90000"/>
            </a:lnSpc>
            <a:spcBef>
              <a:spcPct val="0"/>
            </a:spcBef>
            <a:spcAft>
              <a:spcPct val="15000"/>
            </a:spcAft>
            <a:buChar char="••"/>
          </a:pPr>
          <a:r>
            <a:rPr lang="en-US" sz="800" kern="1200" dirty="0" smtClean="0"/>
            <a:t>Psychological or physiological</a:t>
          </a:r>
          <a:endParaRPr lang="en-US" sz="800" kern="1200" dirty="0"/>
        </a:p>
        <a:p>
          <a:pPr marL="57150" lvl="1" indent="-57150" algn="l" defTabSz="355600">
            <a:lnSpc>
              <a:spcPct val="90000"/>
            </a:lnSpc>
            <a:spcBef>
              <a:spcPct val="0"/>
            </a:spcBef>
            <a:spcAft>
              <a:spcPct val="15000"/>
            </a:spcAft>
            <a:buChar char="••"/>
          </a:pPr>
          <a:r>
            <a:rPr lang="en-US" sz="800" kern="1200" dirty="0" smtClean="0"/>
            <a:t>Bad Hair days and the like</a:t>
          </a:r>
          <a:endParaRPr lang="en-US" sz="800" kern="1200" dirty="0"/>
        </a:p>
      </dsp:txBody>
      <dsp:txXfrm>
        <a:off x="4952932" y="1000538"/>
        <a:ext cx="1332086" cy="1332086"/>
      </dsp:txXfrm>
    </dsp:sp>
    <dsp:sp modelId="{754152F3-476D-4A04-AF52-9C8F23C9D851}">
      <dsp:nvSpPr>
        <dsp:cNvPr id="0" name=""/>
        <dsp:cNvSpPr/>
      </dsp:nvSpPr>
      <dsp:spPr>
        <a:xfrm rot="5400000">
          <a:off x="5441756" y="2432179"/>
          <a:ext cx="354437" cy="44957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rot="5400000">
        <a:off x="5441756" y="2432179"/>
        <a:ext cx="354437" cy="449579"/>
      </dsp:txXfrm>
    </dsp:sp>
    <dsp:sp modelId="{775CBC6F-0A2B-4EA5-932D-1A7E7C8D871F}">
      <dsp:nvSpPr>
        <dsp:cNvPr id="0" name=""/>
        <dsp:cNvSpPr/>
      </dsp:nvSpPr>
      <dsp:spPr>
        <a:xfrm>
          <a:off x="4952932" y="3001375"/>
          <a:ext cx="1332086" cy="1332086"/>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l" defTabSz="444500">
            <a:lnSpc>
              <a:spcPct val="90000"/>
            </a:lnSpc>
            <a:spcBef>
              <a:spcPct val="0"/>
            </a:spcBef>
            <a:spcAft>
              <a:spcPct val="35000"/>
            </a:spcAft>
          </a:pPr>
          <a:r>
            <a:rPr lang="en-US" sz="1000" kern="1200" dirty="0" smtClean="0"/>
            <a:t>Structure</a:t>
          </a:r>
          <a:endParaRPr lang="en-US" sz="1000" kern="1200" dirty="0"/>
        </a:p>
        <a:p>
          <a:pPr marL="57150" lvl="1" indent="-57150" algn="l" defTabSz="355600">
            <a:lnSpc>
              <a:spcPct val="90000"/>
            </a:lnSpc>
            <a:spcBef>
              <a:spcPct val="0"/>
            </a:spcBef>
            <a:spcAft>
              <a:spcPct val="15000"/>
            </a:spcAft>
            <a:buChar char="••"/>
          </a:pPr>
          <a:r>
            <a:rPr lang="en-US" sz="800" kern="1200" dirty="0" smtClean="0"/>
            <a:t>Limited physical resources (time, $$)</a:t>
          </a:r>
          <a:endParaRPr lang="en-US" sz="800" kern="1200" dirty="0"/>
        </a:p>
        <a:p>
          <a:pPr marL="57150" lvl="1" indent="-57150" algn="l" defTabSz="355600">
            <a:lnSpc>
              <a:spcPct val="90000"/>
            </a:lnSpc>
            <a:spcBef>
              <a:spcPct val="0"/>
            </a:spcBef>
            <a:spcAft>
              <a:spcPct val="15000"/>
            </a:spcAft>
            <a:buChar char="••"/>
          </a:pPr>
          <a:r>
            <a:rPr lang="en-US" sz="800" kern="1200" dirty="0" smtClean="0"/>
            <a:t>Authority Issues</a:t>
          </a:r>
          <a:endParaRPr lang="en-US" sz="800" kern="1200" dirty="0"/>
        </a:p>
      </dsp:txBody>
      <dsp:txXfrm>
        <a:off x="4952932" y="3001375"/>
        <a:ext cx="1332086" cy="1332086"/>
      </dsp:txXfrm>
    </dsp:sp>
    <dsp:sp modelId="{DE470FD7-04CD-4E0B-B755-6B9543516602}">
      <dsp:nvSpPr>
        <dsp:cNvPr id="0" name=""/>
        <dsp:cNvSpPr/>
      </dsp:nvSpPr>
      <dsp:spPr>
        <a:xfrm rot="9000000">
          <a:off x="4584056" y="3937822"/>
          <a:ext cx="354437" cy="44957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rot="9000000">
        <a:off x="4584056" y="3937822"/>
        <a:ext cx="354437" cy="449579"/>
      </dsp:txXfrm>
    </dsp:sp>
    <dsp:sp modelId="{5CE53FF7-D217-451D-AA30-45D099BB0F1A}">
      <dsp:nvSpPr>
        <dsp:cNvPr id="0" name=""/>
        <dsp:cNvSpPr/>
      </dsp:nvSpPr>
      <dsp:spPr>
        <a:xfrm>
          <a:off x="3220156" y="4001793"/>
          <a:ext cx="1332086" cy="1332086"/>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l" defTabSz="444500">
            <a:lnSpc>
              <a:spcPct val="90000"/>
            </a:lnSpc>
            <a:spcBef>
              <a:spcPct val="0"/>
            </a:spcBef>
            <a:spcAft>
              <a:spcPct val="35000"/>
            </a:spcAft>
          </a:pPr>
          <a:r>
            <a:rPr lang="en-US" sz="1000" kern="1200" dirty="0" smtClean="0"/>
            <a:t>Interests</a:t>
          </a:r>
          <a:endParaRPr lang="en-US" sz="1000" kern="1200" dirty="0"/>
        </a:p>
        <a:p>
          <a:pPr marL="57150" lvl="1" indent="-57150" algn="l" defTabSz="355600">
            <a:lnSpc>
              <a:spcPct val="90000"/>
            </a:lnSpc>
            <a:spcBef>
              <a:spcPct val="0"/>
            </a:spcBef>
            <a:spcAft>
              <a:spcPct val="15000"/>
            </a:spcAft>
            <a:buChar char="••"/>
          </a:pPr>
          <a:r>
            <a:rPr lang="en-US" sz="800" kern="1200" dirty="0" smtClean="0"/>
            <a:t>Each party’s wants, needs, fears, hopes, and concerns</a:t>
          </a:r>
          <a:endParaRPr lang="en-US" sz="800" kern="1200" dirty="0"/>
        </a:p>
      </dsp:txBody>
      <dsp:txXfrm>
        <a:off x="3220156" y="4001793"/>
        <a:ext cx="1332086" cy="1332086"/>
      </dsp:txXfrm>
    </dsp:sp>
    <dsp:sp modelId="{D3EC80A9-0754-43D9-9598-DEFA08F0BE09}">
      <dsp:nvSpPr>
        <dsp:cNvPr id="0" name=""/>
        <dsp:cNvSpPr/>
      </dsp:nvSpPr>
      <dsp:spPr>
        <a:xfrm rot="12600000">
          <a:off x="2851280" y="3947853"/>
          <a:ext cx="354437" cy="44957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rot="12600000">
        <a:off x="2851280" y="3947853"/>
        <a:ext cx="354437" cy="449579"/>
      </dsp:txXfrm>
    </dsp:sp>
    <dsp:sp modelId="{164DE581-9691-4E69-9E46-F73263010C2A}">
      <dsp:nvSpPr>
        <dsp:cNvPr id="0" name=""/>
        <dsp:cNvSpPr/>
      </dsp:nvSpPr>
      <dsp:spPr>
        <a:xfrm>
          <a:off x="1487381" y="3001375"/>
          <a:ext cx="1332086" cy="1332086"/>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l" defTabSz="444500">
            <a:lnSpc>
              <a:spcPct val="90000"/>
            </a:lnSpc>
            <a:spcBef>
              <a:spcPct val="0"/>
            </a:spcBef>
            <a:spcAft>
              <a:spcPct val="35000"/>
            </a:spcAft>
          </a:pPr>
          <a:r>
            <a:rPr lang="en-US" sz="1000" kern="1200" dirty="0" smtClean="0"/>
            <a:t>Data</a:t>
          </a:r>
          <a:endParaRPr lang="en-US" sz="1000" kern="1200" dirty="0"/>
        </a:p>
        <a:p>
          <a:pPr marL="57150" lvl="1" indent="-57150" algn="l" defTabSz="355600">
            <a:lnSpc>
              <a:spcPct val="90000"/>
            </a:lnSpc>
            <a:spcBef>
              <a:spcPct val="0"/>
            </a:spcBef>
            <a:spcAft>
              <a:spcPct val="15000"/>
            </a:spcAft>
            <a:buChar char="••"/>
          </a:pPr>
          <a:r>
            <a:rPr lang="en-US" sz="800" kern="1200" smtClean="0"/>
            <a:t>Lack of information</a:t>
          </a:r>
          <a:endParaRPr lang="en-US" sz="800" kern="1200" dirty="0"/>
        </a:p>
        <a:p>
          <a:pPr marL="57150" lvl="1" indent="-57150" algn="l" defTabSz="355600">
            <a:lnSpc>
              <a:spcPct val="90000"/>
            </a:lnSpc>
            <a:spcBef>
              <a:spcPct val="0"/>
            </a:spcBef>
            <a:spcAft>
              <a:spcPct val="15000"/>
            </a:spcAft>
            <a:buChar char="••"/>
          </a:pPr>
          <a:r>
            <a:rPr lang="en-US" sz="800" kern="1200" smtClean="0"/>
            <a:t>Misinformation</a:t>
          </a:r>
          <a:endParaRPr lang="en-US" sz="800" kern="1200" dirty="0"/>
        </a:p>
        <a:p>
          <a:pPr marL="57150" lvl="1" indent="-57150" algn="l" defTabSz="355600">
            <a:lnSpc>
              <a:spcPct val="90000"/>
            </a:lnSpc>
            <a:spcBef>
              <a:spcPct val="0"/>
            </a:spcBef>
            <a:spcAft>
              <a:spcPct val="15000"/>
            </a:spcAft>
            <a:buChar char="••"/>
          </a:pPr>
          <a:r>
            <a:rPr lang="en-US" sz="800" kern="1200" dirty="0" smtClean="0"/>
            <a:t>Too much information</a:t>
          </a:r>
          <a:endParaRPr lang="en-US" sz="800" kern="1200" dirty="0"/>
        </a:p>
        <a:p>
          <a:pPr marL="57150" lvl="1" indent="-57150" algn="l" defTabSz="355600">
            <a:lnSpc>
              <a:spcPct val="90000"/>
            </a:lnSpc>
            <a:spcBef>
              <a:spcPct val="0"/>
            </a:spcBef>
            <a:spcAft>
              <a:spcPct val="15000"/>
            </a:spcAft>
            <a:buChar char="••"/>
          </a:pPr>
          <a:endParaRPr lang="en-US" sz="800" kern="1200" dirty="0"/>
        </a:p>
      </dsp:txBody>
      <dsp:txXfrm>
        <a:off x="1487381" y="3001375"/>
        <a:ext cx="1332086" cy="1332086"/>
      </dsp:txXfrm>
    </dsp:sp>
    <dsp:sp modelId="{1373F8CC-063D-4CE0-9805-D117EB5178E0}">
      <dsp:nvSpPr>
        <dsp:cNvPr id="0" name=""/>
        <dsp:cNvSpPr/>
      </dsp:nvSpPr>
      <dsp:spPr>
        <a:xfrm rot="16200000">
          <a:off x="1976206" y="2452241"/>
          <a:ext cx="354437" cy="44957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rot="16200000">
        <a:off x="1976206" y="2452241"/>
        <a:ext cx="354437" cy="449579"/>
      </dsp:txXfrm>
    </dsp:sp>
    <dsp:sp modelId="{CCBDC7C8-BC84-4E4E-9B7F-C8BAFDEDE9C4}">
      <dsp:nvSpPr>
        <dsp:cNvPr id="0" name=""/>
        <dsp:cNvSpPr/>
      </dsp:nvSpPr>
      <dsp:spPr>
        <a:xfrm>
          <a:off x="1487381" y="1000538"/>
          <a:ext cx="1332086" cy="1332086"/>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l" defTabSz="444500">
            <a:lnSpc>
              <a:spcPct val="90000"/>
            </a:lnSpc>
            <a:spcBef>
              <a:spcPct val="0"/>
            </a:spcBef>
            <a:spcAft>
              <a:spcPct val="35000"/>
            </a:spcAft>
          </a:pPr>
          <a:r>
            <a:rPr lang="en-US" sz="1000" kern="1200" dirty="0" smtClean="0"/>
            <a:t>Values</a:t>
          </a:r>
          <a:endParaRPr lang="en-US" sz="1000" kern="1200" dirty="0"/>
        </a:p>
        <a:p>
          <a:pPr marL="57150" lvl="1" indent="-57150" algn="l" defTabSz="355600">
            <a:lnSpc>
              <a:spcPct val="90000"/>
            </a:lnSpc>
            <a:spcBef>
              <a:spcPct val="0"/>
            </a:spcBef>
            <a:spcAft>
              <a:spcPct val="15000"/>
            </a:spcAft>
            <a:buChar char="••"/>
          </a:pPr>
          <a:r>
            <a:rPr lang="en-US" sz="800" kern="1200" dirty="0" smtClean="0"/>
            <a:t>Belief systems</a:t>
          </a:r>
          <a:endParaRPr lang="en-US" sz="800" kern="1200" dirty="0"/>
        </a:p>
        <a:p>
          <a:pPr marL="57150" lvl="1" indent="-57150" algn="l" defTabSz="355600">
            <a:lnSpc>
              <a:spcPct val="90000"/>
            </a:lnSpc>
            <a:spcBef>
              <a:spcPct val="0"/>
            </a:spcBef>
            <a:spcAft>
              <a:spcPct val="15000"/>
            </a:spcAft>
            <a:buChar char="••"/>
          </a:pPr>
          <a:r>
            <a:rPr lang="en-US" sz="800" kern="1200" dirty="0" smtClean="0"/>
            <a:t>Right vs. Wrong</a:t>
          </a:r>
          <a:endParaRPr lang="en-US" sz="800" kern="1200" dirty="0"/>
        </a:p>
        <a:p>
          <a:pPr marL="57150" lvl="1" indent="-57150" algn="l" defTabSz="355600">
            <a:lnSpc>
              <a:spcPct val="90000"/>
            </a:lnSpc>
            <a:spcBef>
              <a:spcPct val="0"/>
            </a:spcBef>
            <a:spcAft>
              <a:spcPct val="15000"/>
            </a:spcAft>
            <a:buChar char="••"/>
          </a:pPr>
          <a:r>
            <a:rPr lang="en-US" sz="800" kern="1200" dirty="0" smtClean="0"/>
            <a:t>Good vs. Evil</a:t>
          </a:r>
          <a:endParaRPr lang="en-US" sz="800" kern="1200" dirty="0"/>
        </a:p>
        <a:p>
          <a:pPr marL="57150" lvl="1" indent="-57150" algn="l" defTabSz="355600">
            <a:lnSpc>
              <a:spcPct val="90000"/>
            </a:lnSpc>
            <a:spcBef>
              <a:spcPct val="0"/>
            </a:spcBef>
            <a:spcAft>
              <a:spcPct val="15000"/>
            </a:spcAft>
            <a:buChar char="••"/>
          </a:pPr>
          <a:r>
            <a:rPr lang="en-US" sz="800" kern="1200" dirty="0" smtClean="0"/>
            <a:t>Just vs. Unjust</a:t>
          </a:r>
          <a:endParaRPr lang="en-US" sz="800" kern="1200" dirty="0"/>
        </a:p>
      </dsp:txBody>
      <dsp:txXfrm>
        <a:off x="1487381" y="1000538"/>
        <a:ext cx="1332086" cy="1332086"/>
      </dsp:txXfrm>
    </dsp:sp>
    <dsp:sp modelId="{EDA7FFF1-F04C-47A2-866C-B5F027B9DBB5}">
      <dsp:nvSpPr>
        <dsp:cNvPr id="0" name=""/>
        <dsp:cNvSpPr/>
      </dsp:nvSpPr>
      <dsp:spPr>
        <a:xfrm rot="19800000">
          <a:off x="2833906" y="946598"/>
          <a:ext cx="354437" cy="44957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rot="19800000">
        <a:off x="2833906" y="946598"/>
        <a:ext cx="354437" cy="44957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C7CED8-AED0-4F5F-99AD-16CBDB8F0482}" type="datetimeFigureOut">
              <a:rPr lang="en-US" smtClean="0"/>
              <a:pPr/>
              <a:t>7/1/2011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FB9FE6-EA22-4FB5-9280-C28D5E809F6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FB9FE6-EA22-4FB5-9280-C28D5E809F62}"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FB9FE6-EA22-4FB5-9280-C28D5E809F62}"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FB9FE6-EA22-4FB5-9280-C28D5E809F62}"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FB9FE6-EA22-4FB5-9280-C28D5E809F62}"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FB9FE6-EA22-4FB5-9280-C28D5E809F62}"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FB9FE6-EA22-4FB5-9280-C28D5E809F62}"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FB9FE6-EA22-4FB5-9280-C28D5E809F62}"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FB9FE6-EA22-4FB5-9280-C28D5E809F62}"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FB9FE6-EA22-4FB5-9280-C28D5E809F62}"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FB9FE6-EA22-4FB5-9280-C28D5E809F62}"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FB9FE6-EA22-4FB5-9280-C28D5E809F62}"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FB9FE6-EA22-4FB5-9280-C28D5E809F62}"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FB9FE6-EA22-4FB5-9280-C28D5E809F62}"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FB9FE6-EA22-4FB5-9280-C28D5E809F62}" type="slidenum">
              <a:rPr lang="en-US" smtClean="0"/>
              <a:pPr/>
              <a:t>21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FB9FE6-EA22-4FB5-9280-C28D5E809F62}"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FB9FE6-EA22-4FB5-9280-C28D5E809F62}"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FB9FE6-EA22-4FB5-9280-C28D5E809F62}"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FB9FE6-EA22-4FB5-9280-C28D5E809F62}"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FB9FE6-EA22-4FB5-9280-C28D5E809F62}"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FB9FE6-EA22-4FB5-9280-C28D5E809F62}"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FB9FE6-EA22-4FB5-9280-C28D5E809F62}"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07732F9-1104-4F92-9D0C-7D4A2AE9D9BB}" type="datetimeFigureOut">
              <a:rPr lang="en-US" smtClean="0"/>
              <a:pPr/>
              <a:t>7/1/2011</a:t>
            </a:fld>
            <a:endParaRPr lang="en-US"/>
          </a:p>
        </p:txBody>
      </p:sp>
      <p:sp>
        <p:nvSpPr>
          <p:cNvPr id="17" name="Footer Placeholder 16"/>
          <p:cNvSpPr>
            <a:spLocks noGrp="1"/>
          </p:cNvSpPr>
          <p:nvPr>
            <p:ph type="ftr" sz="quarter" idx="11"/>
          </p:nvPr>
        </p:nvSpPr>
        <p:spPr>
          <a:xfrm>
            <a:off x="2085393" y="236539"/>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739E19E-AC31-411E-805D-E3F2CBA0793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07732F9-1104-4F92-9D0C-7D4A2AE9D9BB}" type="datetimeFigureOut">
              <a:rPr lang="en-US" smtClean="0"/>
              <a:pPr/>
              <a:t>7/1/2011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9E19E-AC31-411E-805D-E3F2CBA0793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1"/>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1"/>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3"/>
            <a:ext cx="2209800" cy="365125"/>
          </a:xfrm>
        </p:spPr>
        <p:txBody>
          <a:bodyPr/>
          <a:lstStyle/>
          <a:p>
            <a:fld id="{107732F9-1104-4F92-9D0C-7D4A2AE9D9BB}" type="datetimeFigureOut">
              <a:rPr lang="en-US" smtClean="0"/>
              <a:pPr/>
              <a:t>7/1/2011</a:t>
            </a:fld>
            <a:endParaRPr lang="en-US"/>
          </a:p>
        </p:txBody>
      </p:sp>
      <p:sp>
        <p:nvSpPr>
          <p:cNvPr id="5" name="Footer Placeholder 4"/>
          <p:cNvSpPr>
            <a:spLocks noGrp="1"/>
          </p:cNvSpPr>
          <p:nvPr>
            <p:ph type="ftr" sz="quarter" idx="11"/>
          </p:nvPr>
        </p:nvSpPr>
        <p:spPr>
          <a:xfrm>
            <a:off x="457201" y="6248208"/>
            <a:ext cx="5573483" cy="365125"/>
          </a:xfrm>
        </p:spPr>
        <p:txBody>
          <a:bodyPr/>
          <a:lstStyle/>
          <a:p>
            <a:endParaRPr lang="en-US"/>
          </a:p>
        </p:txBody>
      </p:sp>
      <p:sp>
        <p:nvSpPr>
          <p:cNvPr id="7" name="Rectangle 6"/>
          <p:cNvSpPr/>
          <p:nvPr/>
        </p:nvSpPr>
        <p:spPr bwMode="white">
          <a:xfrm>
            <a:off x="6096319"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9"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9"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9" y="144463"/>
            <a:ext cx="533400" cy="244476"/>
          </a:xfrm>
        </p:spPr>
        <p:txBody>
          <a:bodyPr/>
          <a:lstStyle/>
          <a:p>
            <a:fld id="{B739E19E-AC31-411E-805D-E3F2CBA0793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07732F9-1104-4F92-9D0C-7D4A2AE9D9BB}" type="datetimeFigureOut">
              <a:rPr lang="en-US" smtClean="0"/>
              <a:pPr/>
              <a:t>7/1/2011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739E19E-AC31-411E-805D-E3F2CBA07936}"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1" y="2743201"/>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07732F9-1104-4F92-9D0C-7D4A2AE9D9BB}" type="datetimeFigureOut">
              <a:rPr lang="en-US" smtClean="0"/>
              <a:pPr/>
              <a:t>7/1/2011</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739E19E-AC31-411E-805D-E3F2CBA07936}"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07732F9-1104-4F92-9D0C-7D4A2AE9D9BB}" type="datetimeFigureOut">
              <a:rPr lang="en-US" smtClean="0"/>
              <a:pPr/>
              <a:t>7/1/2011</a:t>
            </a:fld>
            <a:endParaRPr lang="en-US"/>
          </a:p>
        </p:txBody>
      </p:sp>
      <p:sp>
        <p:nvSpPr>
          <p:cNvPr id="10" name="Slide Number Placeholder 9"/>
          <p:cNvSpPr>
            <a:spLocks noGrp="1"/>
          </p:cNvSpPr>
          <p:nvPr>
            <p:ph type="sldNum" sz="quarter" idx="16"/>
          </p:nvPr>
        </p:nvSpPr>
        <p:spPr/>
        <p:txBody>
          <a:bodyPr rtlCol="0"/>
          <a:lstStyle/>
          <a:p>
            <a:fld id="{B739E19E-AC31-411E-805D-E3F2CBA07936}"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1"/>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07732F9-1104-4F92-9D0C-7D4A2AE9D9BB}" type="datetimeFigureOut">
              <a:rPr lang="en-US" smtClean="0"/>
              <a:pPr/>
              <a:t>7/1/2011</a:t>
            </a:fld>
            <a:endParaRPr lang="en-US"/>
          </a:p>
        </p:txBody>
      </p:sp>
      <p:sp>
        <p:nvSpPr>
          <p:cNvPr id="12" name="Slide Number Placeholder 11"/>
          <p:cNvSpPr>
            <a:spLocks noGrp="1"/>
          </p:cNvSpPr>
          <p:nvPr>
            <p:ph type="sldNum" sz="quarter" idx="16"/>
          </p:nvPr>
        </p:nvSpPr>
        <p:spPr/>
        <p:txBody>
          <a:bodyPr rtlCol="0"/>
          <a:lstStyle/>
          <a:p>
            <a:fld id="{B739E19E-AC31-411E-805D-E3F2CBA07936}"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07732F9-1104-4F92-9D0C-7D4A2AE9D9BB}" type="datetimeFigureOut">
              <a:rPr lang="en-US" smtClean="0"/>
              <a:pPr/>
              <a:t>7/1/2011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739E19E-AC31-411E-805D-E3F2CBA0793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7732F9-1104-4F92-9D0C-7D4A2AE9D9BB}" type="datetimeFigureOut">
              <a:rPr lang="en-US" smtClean="0"/>
              <a:pPr/>
              <a:t>7/1/2011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739E19E-AC31-411E-805D-E3F2CBA0793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1"/>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07732F9-1104-4F92-9D0C-7D4A2AE9D9BB}" type="datetimeFigureOut">
              <a:rPr lang="en-US" smtClean="0"/>
              <a:pPr/>
              <a:t>7/1/2011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739E19E-AC31-411E-805D-E3F2CBA07936}"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1"/>
            <a:ext cx="2667000" cy="365125"/>
          </a:xfrm>
        </p:spPr>
        <p:txBody>
          <a:bodyPr rtlCol="0"/>
          <a:lstStyle/>
          <a:p>
            <a:fld id="{107732F9-1104-4F92-9D0C-7D4A2AE9D9BB}" type="datetimeFigureOut">
              <a:rPr lang="en-US" smtClean="0"/>
              <a:pPr/>
              <a:t>7/1/2011</a:t>
            </a:fld>
            <a:endParaRPr lang="en-US"/>
          </a:p>
        </p:txBody>
      </p:sp>
      <p:sp>
        <p:nvSpPr>
          <p:cNvPr id="13" name="Slide Number Placeholder 12"/>
          <p:cNvSpPr>
            <a:spLocks noGrp="1"/>
          </p:cNvSpPr>
          <p:nvPr>
            <p:ph type="sldNum" sz="quarter" idx="11"/>
          </p:nvPr>
        </p:nvSpPr>
        <p:spPr>
          <a:xfrm>
            <a:off x="0" y="4667250"/>
            <a:ext cx="1447800" cy="663578"/>
          </a:xfrm>
        </p:spPr>
        <p:txBody>
          <a:bodyPr rtlCol="0"/>
          <a:lstStyle>
            <a:lvl1pPr>
              <a:defRPr sz="2800"/>
            </a:lvl1pPr>
          </a:lstStyle>
          <a:p>
            <a:fld id="{B739E19E-AC31-411E-805D-E3F2CBA07936}" type="slidenum">
              <a:rPr lang="en-US" smtClean="0"/>
              <a:pPr/>
              <a:t>‹#›</a:t>
            </a:fld>
            <a:endParaRPr lang="en-US"/>
          </a:p>
        </p:txBody>
      </p:sp>
      <p:sp>
        <p:nvSpPr>
          <p:cNvPr id="14" name="Footer Placeholder 13"/>
          <p:cNvSpPr>
            <a:spLocks noGrp="1"/>
          </p:cNvSpPr>
          <p:nvPr>
            <p:ph type="ftr" sz="quarter" idx="12"/>
          </p:nvPr>
        </p:nvSpPr>
        <p:spPr>
          <a:xfrm>
            <a:off x="1600200" y="6248207"/>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1"/>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07732F9-1104-4F92-9D0C-7D4A2AE9D9BB}" type="datetimeFigureOut">
              <a:rPr lang="en-US" smtClean="0"/>
              <a:pPr/>
              <a:t>7/1/2011</a:t>
            </a:fld>
            <a:endParaRPr lang="en-US"/>
          </a:p>
        </p:txBody>
      </p:sp>
      <p:sp>
        <p:nvSpPr>
          <p:cNvPr id="3" name="Footer Placeholder 2"/>
          <p:cNvSpPr>
            <a:spLocks noGrp="1"/>
          </p:cNvSpPr>
          <p:nvPr>
            <p:ph type="ftr" sz="quarter" idx="3"/>
          </p:nvPr>
        </p:nvSpPr>
        <p:spPr>
          <a:xfrm>
            <a:off x="609601" y="6248207"/>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49" y="1280160"/>
            <a:ext cx="8553451"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739E19E-AC31-411E-805D-E3F2CBA0793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Resident Relations, Customer Service and Conflict Resolution </a:t>
            </a:r>
            <a:endParaRPr lang="en-US" dirty="0"/>
          </a:p>
        </p:txBody>
      </p:sp>
      <p:sp>
        <p:nvSpPr>
          <p:cNvPr id="3" name="Subtitle 2"/>
          <p:cNvSpPr>
            <a:spLocks noGrp="1"/>
          </p:cNvSpPr>
          <p:nvPr>
            <p:ph type="subTitle" idx="1"/>
          </p:nvPr>
        </p:nvSpPr>
        <p:spPr/>
        <p:txBody>
          <a:bodyPr/>
          <a:lstStyle/>
          <a:p>
            <a:r>
              <a:rPr lang="en-US" dirty="0" smtClean="0"/>
              <a:t>Making a Difference and Setting the Standard</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10 Rules for Good Customer Service</a:t>
            </a:r>
            <a:endParaRPr lang="en-US" dirty="0"/>
          </a:p>
        </p:txBody>
      </p:sp>
      <p:sp>
        <p:nvSpPr>
          <p:cNvPr id="3" name="Content Placeholder 2"/>
          <p:cNvSpPr>
            <a:spLocks noGrp="1"/>
          </p:cNvSpPr>
          <p:nvPr>
            <p:ph sz="quarter" idx="1"/>
          </p:nvPr>
        </p:nvSpPr>
        <p:spPr/>
        <p:txBody>
          <a:bodyPr>
            <a:normAutofit fontScale="47500" lnSpcReduction="20000"/>
          </a:bodyPr>
          <a:lstStyle/>
          <a:p>
            <a:pPr marL="514350" indent="-514350">
              <a:buFont typeface="+mj-lt"/>
              <a:buAutoNum type="arabicPeriod"/>
            </a:pPr>
            <a:r>
              <a:rPr lang="en-US" b="1" dirty="0" smtClean="0"/>
              <a:t>Know who is Boss! </a:t>
            </a:r>
            <a:r>
              <a:rPr lang="en-US" dirty="0" smtClean="0"/>
              <a:t>Never forget that the customer pays our salary and makes your job possible.</a:t>
            </a:r>
            <a:endParaRPr lang="en-US" b="1" dirty="0" smtClean="0"/>
          </a:p>
          <a:p>
            <a:pPr marL="514350" indent="-514350">
              <a:buFont typeface="+mj-lt"/>
              <a:buAutoNum type="arabicPeriod"/>
            </a:pPr>
            <a:r>
              <a:rPr lang="en-US" b="1" dirty="0" smtClean="0"/>
              <a:t>Be an Active Listener! </a:t>
            </a:r>
            <a:r>
              <a:rPr lang="en-US" dirty="0" smtClean="0"/>
              <a:t>Take the time to identify customer needs by asking questions and concentrating on what the customer is really saying. </a:t>
            </a:r>
          </a:p>
          <a:p>
            <a:pPr marL="514350" indent="-514350">
              <a:buFont typeface="+mj-lt"/>
              <a:buAutoNum type="arabicPeriod"/>
            </a:pPr>
            <a:r>
              <a:rPr lang="en-US" b="1" dirty="0" smtClean="0"/>
              <a:t>Be Aware</a:t>
            </a:r>
            <a:r>
              <a:rPr lang="en-US" dirty="0" smtClean="0"/>
              <a:t>. Be aware of a customer’s words, tone of voice, body language and most importantly, how they feel.</a:t>
            </a:r>
          </a:p>
          <a:p>
            <a:pPr marL="514350" indent="-514350">
              <a:buFont typeface="+mj-lt"/>
              <a:buAutoNum type="arabicPeriod"/>
            </a:pPr>
            <a:r>
              <a:rPr lang="en-US" b="1" dirty="0" smtClean="0"/>
              <a:t>Identify and Anticipate Needs</a:t>
            </a:r>
            <a:r>
              <a:rPr lang="en-US" dirty="0" smtClean="0"/>
              <a:t>. Customers don’t buy good products or services.  They buy good feelings and solutions to problems.  Emotional rather than logical.</a:t>
            </a:r>
          </a:p>
          <a:p>
            <a:pPr marL="514350" indent="-514350">
              <a:buFont typeface="+mj-lt"/>
              <a:buAutoNum type="arabicPeriod"/>
            </a:pPr>
            <a:r>
              <a:rPr lang="en-US" b="1" dirty="0" smtClean="0"/>
              <a:t>Make Customers Feel Important and Appreciated</a:t>
            </a:r>
            <a:r>
              <a:rPr lang="en-US" dirty="0" smtClean="0"/>
              <a:t>. Treat them as individuals. Always use their name and find ways to compliment them, but be sincere.</a:t>
            </a:r>
          </a:p>
          <a:p>
            <a:pPr marL="514350" indent="-514350">
              <a:buFont typeface="+mj-lt"/>
              <a:buAutoNum type="arabicPeriod"/>
            </a:pPr>
            <a:r>
              <a:rPr lang="en-US" b="1" dirty="0" smtClean="0"/>
              <a:t>UNDER PROMISE AND OVER DELIVER!</a:t>
            </a:r>
          </a:p>
          <a:p>
            <a:pPr marL="514350" indent="-514350">
              <a:buFont typeface="+mj-lt"/>
              <a:buAutoNum type="arabicPeriod"/>
            </a:pPr>
            <a:r>
              <a:rPr lang="en-US" b="1" dirty="0" smtClean="0"/>
              <a:t>Appreciate the Power of YES! </a:t>
            </a:r>
            <a:r>
              <a:rPr lang="en-US" dirty="0" smtClean="0"/>
              <a:t>Be helpful, courteous and knowledgeable – even if there is no immediate profit in it!</a:t>
            </a:r>
          </a:p>
          <a:p>
            <a:pPr marL="514350" indent="-514350">
              <a:buFont typeface="+mj-lt"/>
              <a:buAutoNum type="arabicPeriod"/>
            </a:pPr>
            <a:r>
              <a:rPr lang="en-US" b="1" dirty="0" smtClean="0"/>
              <a:t>Know How to Apologize</a:t>
            </a:r>
            <a:r>
              <a:rPr lang="en-US" dirty="0" smtClean="0"/>
              <a:t>. When something goes wrong, apologize.  It is easy and customers like it! Deal with problems immediately!</a:t>
            </a:r>
          </a:p>
          <a:p>
            <a:pPr marL="514350" indent="-514350">
              <a:buFont typeface="+mj-lt"/>
              <a:buAutoNum type="arabicPeriod"/>
            </a:pPr>
            <a:r>
              <a:rPr lang="en-US" b="1" dirty="0" smtClean="0"/>
              <a:t>Go the Extra Mile! </a:t>
            </a:r>
          </a:p>
          <a:p>
            <a:pPr marL="514350" indent="-514350">
              <a:buFont typeface="+mj-lt"/>
              <a:buAutoNum type="arabicPeriod"/>
            </a:pPr>
            <a:r>
              <a:rPr lang="en-US" b="1" dirty="0" smtClean="0"/>
              <a:t>Treat Your Co-Workers Well. </a:t>
            </a:r>
            <a:r>
              <a:rPr lang="en-US" dirty="0" smtClean="0"/>
              <a:t>We are Westwood’s internal customers and need regular doses of appreciation.  Thank each other and find ways to let others know how important they are.  Treat your co-workers with respect and chances are they will have a higher regard for customers.</a:t>
            </a:r>
            <a:endParaRPr lang="en-US" dirty="0"/>
          </a:p>
        </p:txBody>
      </p:sp>
      <p:pic>
        <p:nvPicPr>
          <p:cNvPr id="4" name="Picture 3" descr="customer-service.jpg"/>
          <p:cNvPicPr>
            <a:picLocks noChangeAspect="1"/>
          </p:cNvPicPr>
          <p:nvPr/>
        </p:nvPicPr>
        <p:blipFill>
          <a:blip r:embed="rId3" cstate="print"/>
          <a:stretch>
            <a:fillRect/>
          </a:stretch>
        </p:blipFill>
        <p:spPr>
          <a:xfrm>
            <a:off x="7403993" y="5621790"/>
            <a:ext cx="1740009" cy="1236211"/>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Customer Service Truths</a:t>
            </a:r>
            <a:endParaRPr lang="en-US" dirty="0"/>
          </a:p>
        </p:txBody>
      </p:sp>
      <p:pic>
        <p:nvPicPr>
          <p:cNvPr id="4" name="Content Placeholder 3" descr="customer_service_truths.jpg"/>
          <p:cNvPicPr>
            <a:picLocks noGrp="1" noChangeAspect="1"/>
          </p:cNvPicPr>
          <p:nvPr>
            <p:ph sz="quarter" idx="1"/>
          </p:nvPr>
        </p:nvPicPr>
        <p:blipFill>
          <a:blip r:embed="rId3" cstate="print"/>
          <a:stretch>
            <a:fillRect/>
          </a:stretch>
        </p:blipFill>
        <p:spPr>
          <a:xfrm>
            <a:off x="1676400" y="1524000"/>
            <a:ext cx="5638800" cy="5342937"/>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Customer Service Funnies </a:t>
            </a:r>
            <a:endParaRPr lang="en-US" dirty="0"/>
          </a:p>
        </p:txBody>
      </p:sp>
      <p:pic>
        <p:nvPicPr>
          <p:cNvPr id="6" name="Content Placeholder 5" descr="bad-customer-service11.gif"/>
          <p:cNvPicPr>
            <a:picLocks noGrp="1" noChangeAspect="1"/>
          </p:cNvPicPr>
          <p:nvPr>
            <p:ph sz="quarter" idx="1"/>
          </p:nvPr>
        </p:nvPicPr>
        <p:blipFill>
          <a:blip r:embed="rId3" cstate="print"/>
          <a:srcRect t="4082"/>
          <a:stretch>
            <a:fillRect/>
          </a:stretch>
        </p:blipFill>
        <p:spPr>
          <a:xfrm>
            <a:off x="4724400" y="1981200"/>
            <a:ext cx="3733800" cy="3581400"/>
          </a:xfrm>
          <a:prstGeom prst="rect">
            <a:avLst/>
          </a:prstGeom>
        </p:spPr>
      </p:pic>
      <p:pic>
        <p:nvPicPr>
          <p:cNvPr id="4" name="Picture 3" descr="rman455l.jpg"/>
          <p:cNvPicPr>
            <a:picLocks noChangeAspect="1"/>
          </p:cNvPicPr>
          <p:nvPr/>
        </p:nvPicPr>
        <p:blipFill>
          <a:blip r:embed="rId4" cstate="print"/>
          <a:srcRect t="21563" r="10000"/>
          <a:stretch>
            <a:fillRect/>
          </a:stretch>
        </p:blipFill>
        <p:spPr>
          <a:xfrm>
            <a:off x="609600" y="2590801"/>
            <a:ext cx="3505200" cy="2833370"/>
          </a:xfrm>
          <a:prstGeom prst="rect">
            <a:avLst/>
          </a:prstGeom>
        </p:spPr>
      </p:pic>
      <p:sp>
        <p:nvSpPr>
          <p:cNvPr id="5" name="TextBox 4"/>
          <p:cNvSpPr txBox="1"/>
          <p:nvPr/>
        </p:nvSpPr>
        <p:spPr>
          <a:xfrm>
            <a:off x="762000" y="1981201"/>
            <a:ext cx="3124200" cy="338554"/>
          </a:xfrm>
          <a:prstGeom prst="rect">
            <a:avLst/>
          </a:prstGeom>
          <a:noFill/>
        </p:spPr>
        <p:txBody>
          <a:bodyPr wrap="square" rtlCol="0">
            <a:spAutoFit/>
          </a:bodyPr>
          <a:lstStyle/>
          <a:p>
            <a:pPr algn="ctr"/>
            <a:r>
              <a:rPr lang="en-US" sz="1600" b="1" dirty="0" smtClean="0"/>
              <a:t>THE CUSTOMER IS ALWAYS RIGHT</a:t>
            </a:r>
            <a:endParaRPr lang="en-US" sz="1600"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609601" y="2743201"/>
            <a:ext cx="7391399" cy="2819399"/>
          </a:xfrm>
        </p:spPr>
        <p:txBody>
          <a:bodyPr>
            <a:normAutofit fontScale="85000" lnSpcReduction="20000"/>
          </a:bodyPr>
          <a:lstStyle/>
          <a:p>
            <a:r>
              <a:rPr lang="en-US" sz="3600" dirty="0" smtClean="0"/>
              <a:t>What will you learn?</a:t>
            </a:r>
          </a:p>
          <a:p>
            <a:pPr lvl="1">
              <a:buFont typeface="Arial" pitchFamily="34" charset="0"/>
              <a:buChar char="•"/>
            </a:pPr>
            <a:r>
              <a:rPr lang="en-US" sz="2600" dirty="0" smtClean="0"/>
              <a:t>Understanding the Circle of Conflict and Why People Are the Way They Are.</a:t>
            </a:r>
          </a:p>
          <a:p>
            <a:pPr lvl="1">
              <a:buFont typeface="Arial" pitchFamily="34" charset="0"/>
              <a:buChar char="•"/>
            </a:pPr>
            <a:r>
              <a:rPr lang="en-US" sz="2600" dirty="0" smtClean="0"/>
              <a:t>The Goal of Conflict Resolution</a:t>
            </a:r>
          </a:p>
          <a:p>
            <a:pPr lvl="1">
              <a:buFont typeface="Arial" pitchFamily="34" charset="0"/>
              <a:buChar char="•"/>
            </a:pPr>
            <a:r>
              <a:rPr lang="en-US" sz="2600" dirty="0" smtClean="0"/>
              <a:t>Fostering an Honest Relationship with Residents</a:t>
            </a:r>
          </a:p>
          <a:p>
            <a:pPr lvl="1">
              <a:buFont typeface="Arial" pitchFamily="34" charset="0"/>
              <a:buChar char="•"/>
            </a:pPr>
            <a:r>
              <a:rPr lang="en-US" sz="2600" dirty="0" smtClean="0"/>
              <a:t>6 Steps to Problem Solving</a:t>
            </a:r>
          </a:p>
          <a:p>
            <a:pPr lvl="1">
              <a:buFont typeface="Arial" pitchFamily="34" charset="0"/>
              <a:buChar char="•"/>
            </a:pPr>
            <a:r>
              <a:rPr lang="en-US" sz="2600" dirty="0" smtClean="0"/>
              <a:t>How to Solve Resident Complaints with One Another</a:t>
            </a:r>
          </a:p>
          <a:p>
            <a:pPr lvl="1">
              <a:buFont typeface="Arial" pitchFamily="34" charset="0"/>
              <a:buChar char="•"/>
            </a:pPr>
            <a:r>
              <a:rPr lang="en-US" sz="2600" dirty="0" smtClean="0"/>
              <a:t>Conflict Resolution Tips</a:t>
            </a:r>
            <a:endParaRPr lang="en-US" sz="2600" dirty="0"/>
          </a:p>
        </p:txBody>
      </p:sp>
      <p:sp>
        <p:nvSpPr>
          <p:cNvPr id="4" name="Title 3"/>
          <p:cNvSpPr>
            <a:spLocks noGrp="1"/>
          </p:cNvSpPr>
          <p:nvPr>
            <p:ph type="title"/>
          </p:nvPr>
        </p:nvSpPr>
        <p:spPr/>
        <p:txBody>
          <a:bodyPr/>
          <a:lstStyle/>
          <a:p>
            <a:r>
              <a:rPr lang="en-US" dirty="0" smtClean="0"/>
              <a:t>Conflict Resolution</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CIRCLE OF CONFLICT</a:t>
            </a:r>
            <a:endParaRPr lang="en-US" dirty="0"/>
          </a:p>
        </p:txBody>
      </p:sp>
      <p:graphicFrame>
        <p:nvGraphicFramePr>
          <p:cNvPr id="6" name="Content Placeholder 5"/>
          <p:cNvGraphicFramePr>
            <a:graphicFrameLocks noGrp="1"/>
          </p:cNvGraphicFramePr>
          <p:nvPr>
            <p:ph sz="quarter" idx="1"/>
          </p:nvPr>
        </p:nvGraphicFramePr>
        <p:xfrm>
          <a:off x="609600" y="1524000"/>
          <a:ext cx="7772400" cy="533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Diagram 6"/>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Conflict Resolution</a:t>
            </a:r>
            <a:endParaRPr lang="en-US" dirty="0"/>
          </a:p>
        </p:txBody>
      </p:sp>
      <p:sp>
        <p:nvSpPr>
          <p:cNvPr id="3" name="Content Placeholder 2"/>
          <p:cNvSpPr>
            <a:spLocks noGrp="1"/>
          </p:cNvSpPr>
          <p:nvPr>
            <p:ph sz="quarter" idx="1"/>
          </p:nvPr>
        </p:nvSpPr>
        <p:spPr/>
        <p:txBody>
          <a:bodyPr>
            <a:normAutofit lnSpcReduction="10000"/>
          </a:bodyPr>
          <a:lstStyle/>
          <a:p>
            <a:pPr algn="ctr">
              <a:buNone/>
            </a:pPr>
            <a:r>
              <a:rPr lang="en-US" dirty="0" smtClean="0"/>
              <a:t>What is the </a:t>
            </a:r>
            <a:r>
              <a:rPr lang="en-US" dirty="0" smtClean="0">
                <a:solidFill>
                  <a:srgbClr val="FF0000"/>
                </a:solidFill>
              </a:rPr>
              <a:t>#1 Goal</a:t>
            </a:r>
            <a:r>
              <a:rPr lang="en-US" dirty="0" smtClean="0"/>
              <a:t> to Achieve when a Complaint is Received?</a:t>
            </a:r>
          </a:p>
          <a:p>
            <a:pPr algn="ctr">
              <a:buNone/>
            </a:pPr>
            <a:r>
              <a:rPr lang="en-US" dirty="0" smtClean="0"/>
              <a:t>To Resolve the Problem </a:t>
            </a:r>
            <a:r>
              <a:rPr lang="en-US" dirty="0" smtClean="0">
                <a:solidFill>
                  <a:srgbClr val="FF0000"/>
                </a:solidFill>
              </a:rPr>
              <a:t>Courteously</a:t>
            </a:r>
            <a:r>
              <a:rPr lang="en-US" dirty="0" smtClean="0"/>
              <a:t>,</a:t>
            </a:r>
            <a:r>
              <a:rPr lang="en-US" dirty="0" smtClean="0">
                <a:solidFill>
                  <a:srgbClr val="FF0000"/>
                </a:solidFill>
              </a:rPr>
              <a:t> Efficiently </a:t>
            </a:r>
            <a:r>
              <a:rPr lang="en-US" dirty="0" smtClean="0"/>
              <a:t>and </a:t>
            </a:r>
            <a:r>
              <a:rPr lang="en-US" dirty="0" smtClean="0">
                <a:solidFill>
                  <a:srgbClr val="FF0000"/>
                </a:solidFill>
              </a:rPr>
              <a:t>Promptly</a:t>
            </a:r>
            <a:r>
              <a:rPr lang="en-US" dirty="0" smtClean="0"/>
              <a:t>!</a:t>
            </a:r>
          </a:p>
          <a:p>
            <a:r>
              <a:rPr lang="en-US" dirty="0" smtClean="0"/>
              <a:t>No one likes to be “sold to”, if you did something wrong, admit it, apologize and move towards finding a resolution.</a:t>
            </a:r>
          </a:p>
          <a:p>
            <a:r>
              <a:rPr lang="en-US" dirty="0" smtClean="0"/>
              <a:t>If you are unable to resolve a conflict, admit it and if you need more help, or more time to resolve the situation, ask for it!</a:t>
            </a:r>
            <a:endParaRPr lang="en-US" dirty="0"/>
          </a:p>
        </p:txBody>
      </p:sp>
      <p:pic>
        <p:nvPicPr>
          <p:cNvPr id="4" name="Picture 3" descr="imagesCA41LL7A.jpg"/>
          <p:cNvPicPr>
            <a:picLocks noChangeAspect="1"/>
          </p:cNvPicPr>
          <p:nvPr/>
        </p:nvPicPr>
        <p:blipFill>
          <a:blip r:embed="rId3" cstate="print"/>
          <a:srcRect r="17678"/>
          <a:stretch>
            <a:fillRect/>
          </a:stretch>
        </p:blipFill>
        <p:spPr>
          <a:xfrm>
            <a:off x="5943600" y="5493727"/>
            <a:ext cx="3200400" cy="1364273"/>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200" dirty="0" smtClean="0"/>
              <a:t>THREE PHRASES THAT HELP DEVELOP A MORE HONEST RELATIONSHIP WITH RESIDENTS</a:t>
            </a:r>
            <a:endParaRPr lang="en-US" sz="3200" dirty="0"/>
          </a:p>
        </p:txBody>
      </p:sp>
      <p:sp>
        <p:nvSpPr>
          <p:cNvPr id="3" name="Content Placeholder 2"/>
          <p:cNvSpPr>
            <a:spLocks noGrp="1"/>
          </p:cNvSpPr>
          <p:nvPr>
            <p:ph sz="quarter" idx="1"/>
          </p:nvPr>
        </p:nvSpPr>
        <p:spPr/>
        <p:txBody>
          <a:bodyPr>
            <a:normAutofit fontScale="77500" lnSpcReduction="20000"/>
          </a:bodyPr>
          <a:lstStyle/>
          <a:p>
            <a:pPr lvl="0"/>
            <a:r>
              <a:rPr lang="en-US" b="1" dirty="0" smtClean="0"/>
              <a:t>“I was wrong.”  </a:t>
            </a:r>
            <a:r>
              <a:rPr lang="en-US" dirty="0" smtClean="0"/>
              <a:t>No one wants to admit they were wrong. The fastest way to take the steam out of arguments and objections is to admit your error.  Admit it and move on to resolving the situation.</a:t>
            </a:r>
          </a:p>
          <a:p>
            <a:pPr lvl="0"/>
            <a:r>
              <a:rPr lang="en-US" b="1" dirty="0" smtClean="0"/>
              <a:t>“I am not sure of the answer, but I can find out for you”. </a:t>
            </a:r>
            <a:r>
              <a:rPr lang="en-US" dirty="0" smtClean="0"/>
              <a:t>If you don’t know the answer, tell the resident that. This helps establish credibility believe it or not!  If you are truthful with the person, they are more apt to trust you.  </a:t>
            </a:r>
            <a:r>
              <a:rPr lang="en-US" b="1" dirty="0" smtClean="0">
                <a:solidFill>
                  <a:srgbClr val="C00000"/>
                </a:solidFill>
              </a:rPr>
              <a:t>Trust = Credibility</a:t>
            </a:r>
            <a:endParaRPr lang="en-US" b="1" dirty="0" smtClean="0"/>
          </a:p>
          <a:p>
            <a:pPr lvl="0"/>
            <a:r>
              <a:rPr lang="en-US" b="1" dirty="0" smtClean="0"/>
              <a:t>“I need help or more time to find out.”  </a:t>
            </a:r>
            <a:r>
              <a:rPr lang="en-US" dirty="0" smtClean="0"/>
              <a:t>If you cannot answer a question, can’t get your hands on the part to fix the resident’s sink admit it.  Most people will be patient if you are honest.  If it’s the truth, they may still be mad, but, again, most of the steam is taken out of the anger when you are honest.</a:t>
            </a:r>
          </a:p>
        </p:txBody>
      </p:sp>
      <p:pic>
        <p:nvPicPr>
          <p:cNvPr id="4" name="Picture 3" descr="imagesCAFCRYEV.jpg"/>
          <p:cNvPicPr>
            <a:picLocks noChangeAspect="1"/>
          </p:cNvPicPr>
          <p:nvPr/>
        </p:nvPicPr>
        <p:blipFill>
          <a:blip r:embed="rId3" cstate="print"/>
          <a:stretch>
            <a:fillRect/>
          </a:stretch>
        </p:blipFill>
        <p:spPr>
          <a:xfrm>
            <a:off x="5181600" y="5105400"/>
            <a:ext cx="3800475" cy="1628775"/>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6 STEPS OF PROBLEM SOLVING</a:t>
            </a:r>
            <a:endParaRPr lang="en-US" dirty="0"/>
          </a:p>
        </p:txBody>
      </p:sp>
      <p:sp>
        <p:nvSpPr>
          <p:cNvPr id="3" name="Content Placeholder 2"/>
          <p:cNvSpPr>
            <a:spLocks noGrp="1"/>
          </p:cNvSpPr>
          <p:nvPr>
            <p:ph sz="quarter" idx="1"/>
          </p:nvPr>
        </p:nvSpPr>
        <p:spPr>
          <a:xfrm>
            <a:off x="612648" y="1600200"/>
            <a:ext cx="8153400" cy="4953000"/>
          </a:xfrm>
        </p:spPr>
        <p:txBody>
          <a:bodyPr>
            <a:noAutofit/>
          </a:bodyPr>
          <a:lstStyle/>
          <a:p>
            <a:pPr marL="285750" lvl="1" indent="-285750">
              <a:buClr>
                <a:schemeClr val="accent2"/>
              </a:buClr>
              <a:buFont typeface="+mj-lt"/>
              <a:buAutoNum type="arabicPeriod"/>
            </a:pPr>
            <a:r>
              <a:rPr lang="en-US" sz="1800" b="1" dirty="0" smtClean="0"/>
              <a:t>Get the Facts</a:t>
            </a:r>
            <a:endParaRPr lang="en-US" sz="1800" dirty="0" smtClean="0"/>
          </a:p>
          <a:p>
            <a:pPr marL="560070" lvl="2" indent="-285750"/>
            <a:r>
              <a:rPr lang="en-US" sz="1800" dirty="0" smtClean="0"/>
              <a:t>Let the resident speak.</a:t>
            </a:r>
          </a:p>
          <a:p>
            <a:pPr marL="560070" lvl="2" indent="-285750"/>
            <a:r>
              <a:rPr lang="en-US" sz="1800" dirty="0" smtClean="0"/>
              <a:t>Listen without interruption until the resident has fully described the problem. </a:t>
            </a:r>
          </a:p>
          <a:p>
            <a:pPr marL="560070" lvl="2" indent="-285750"/>
            <a:r>
              <a:rPr lang="en-US" sz="1800" dirty="0" smtClean="0"/>
              <a:t>Once the problem has been stated, ask questions to insure a complete understanding of the problem. Do not ask questions in an accusatory manner, but simply ascertain the facts.</a:t>
            </a:r>
          </a:p>
          <a:p>
            <a:pPr marL="285750" indent="-285750">
              <a:buSzPct val="75000"/>
              <a:buFont typeface="+mj-lt"/>
              <a:buAutoNum type="arabicPeriod" startAt="2"/>
            </a:pPr>
            <a:r>
              <a:rPr lang="en-US" sz="1800" b="1" dirty="0" smtClean="0"/>
              <a:t>Define the Problem - </a:t>
            </a:r>
            <a:r>
              <a:rPr lang="en-US" sz="1800" dirty="0" smtClean="0"/>
              <a:t>Restate the problem after the questions have been asked to insure that you have clearly understood the resident.</a:t>
            </a:r>
          </a:p>
          <a:p>
            <a:pPr marL="285750" indent="-285750">
              <a:buSzPct val="75000"/>
              <a:buFont typeface="+mj-lt"/>
              <a:buAutoNum type="arabicPeriod" startAt="2"/>
            </a:pPr>
            <a:r>
              <a:rPr lang="en-US" sz="1800" b="1" dirty="0" smtClean="0"/>
              <a:t>Generate Alternatives - </a:t>
            </a:r>
            <a:r>
              <a:rPr lang="en-US" sz="1800" dirty="0" smtClean="0"/>
              <a:t>Move quickly to generate alternatives and agree on a solution.</a:t>
            </a:r>
          </a:p>
          <a:p>
            <a:pPr marL="285750" indent="-285750">
              <a:buSzPct val="75000"/>
              <a:buFont typeface="+mj-lt"/>
              <a:buAutoNum type="arabicPeriod" startAt="2"/>
            </a:pPr>
            <a:r>
              <a:rPr lang="en-US" sz="1800" b="1" dirty="0" smtClean="0"/>
              <a:t>Select a Solution</a:t>
            </a:r>
            <a:r>
              <a:rPr lang="en-US" sz="1800" dirty="0" smtClean="0"/>
              <a:t> - Select the solution that will give the best outcome for all involved. Remember, the resident’s problem is </a:t>
            </a:r>
            <a:r>
              <a:rPr lang="en-US" sz="1800" b="1" dirty="0" smtClean="0"/>
              <a:t>your</a:t>
            </a:r>
            <a:r>
              <a:rPr lang="en-US" sz="1800" dirty="0" smtClean="0"/>
              <a:t> responsibility until it is solved.  Inform the resident of how the situation will be handled.</a:t>
            </a:r>
          </a:p>
        </p:txBody>
      </p:sp>
      <p:pic>
        <p:nvPicPr>
          <p:cNvPr id="4" name="Picture 3" descr="imagesCAEQLGR2.jpg"/>
          <p:cNvPicPr>
            <a:picLocks noChangeAspect="1"/>
          </p:cNvPicPr>
          <p:nvPr/>
        </p:nvPicPr>
        <p:blipFill>
          <a:blip r:embed="rId3" cstate="print"/>
          <a:stretch>
            <a:fillRect/>
          </a:stretch>
        </p:blipFill>
        <p:spPr>
          <a:xfrm>
            <a:off x="6761336" y="5410201"/>
            <a:ext cx="2382664" cy="1447800"/>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6 STEPS OF PROBLEM SOLVING</a:t>
            </a:r>
            <a:endParaRPr lang="en-US" dirty="0"/>
          </a:p>
        </p:txBody>
      </p:sp>
      <p:sp>
        <p:nvSpPr>
          <p:cNvPr id="3" name="Content Placeholder 2"/>
          <p:cNvSpPr>
            <a:spLocks noGrp="1"/>
          </p:cNvSpPr>
          <p:nvPr>
            <p:ph sz="quarter" idx="1"/>
          </p:nvPr>
        </p:nvSpPr>
        <p:spPr/>
        <p:txBody>
          <a:bodyPr/>
          <a:lstStyle/>
          <a:p>
            <a:pPr marL="342900" indent="-342900">
              <a:buSzPct val="75000"/>
              <a:buFont typeface="+mj-lt"/>
              <a:buAutoNum type="arabicPeriod" startAt="5"/>
            </a:pPr>
            <a:r>
              <a:rPr lang="en-US" sz="1800" b="1" dirty="0" smtClean="0"/>
              <a:t>Implement</a:t>
            </a:r>
          </a:p>
          <a:p>
            <a:pPr marL="571500" lvl="2" indent="-285750"/>
            <a:r>
              <a:rPr lang="en-US" sz="1800" dirty="0" smtClean="0"/>
              <a:t>Take action steps to correct the problem as soon as possible.</a:t>
            </a:r>
          </a:p>
          <a:p>
            <a:pPr marL="571500" lvl="2" indent="-285750"/>
            <a:r>
              <a:rPr lang="en-US" sz="1800" dirty="0" smtClean="0"/>
              <a:t>Write a summary of what was discussed with the resident. Date it and place it in the resident’s file. The Property Manager should be informed of the resident’s complaint.</a:t>
            </a:r>
          </a:p>
          <a:p>
            <a:pPr marL="342900" lvl="2" indent="-342900">
              <a:buFont typeface="+mj-lt"/>
              <a:buAutoNum type="arabicPeriod" startAt="6"/>
            </a:pPr>
            <a:r>
              <a:rPr lang="en-US" sz="1800" b="1" dirty="0" smtClean="0"/>
              <a:t>Follow-Up</a:t>
            </a:r>
          </a:p>
          <a:p>
            <a:pPr marL="571500" lvl="2" indent="-285750"/>
            <a:r>
              <a:rPr lang="en-US" sz="1800" dirty="0" smtClean="0"/>
              <a:t>Put in a courtesy call to follow-up with the resident (within 24 hours, whenever possible) to insure that the action taken has resolved the problem and that the resident is satisfied.</a:t>
            </a:r>
          </a:p>
          <a:p>
            <a:pPr marL="571500" lvl="2" indent="-285750"/>
            <a:r>
              <a:rPr lang="en-US" sz="1800" dirty="0" smtClean="0"/>
              <a:t>Ask yourself if you have done the best you could for this resident. Learn from each experience.</a:t>
            </a:r>
          </a:p>
          <a:p>
            <a:pPr marL="571500" lvl="2" indent="-285750"/>
            <a:r>
              <a:rPr lang="en-US" sz="1800" dirty="0" smtClean="0"/>
              <a:t>Document the entire exchange with the resident on the Conversation Log.</a:t>
            </a:r>
          </a:p>
          <a:p>
            <a:endParaRPr lang="en-US" sz="1800" dirty="0" smtClean="0"/>
          </a:p>
          <a:p>
            <a:endParaRPr lang="en-US" dirty="0"/>
          </a:p>
        </p:txBody>
      </p:sp>
      <p:pic>
        <p:nvPicPr>
          <p:cNvPr id="1026" name="Picture 2" descr="C:\Documents and Settings\Courtney\Local Settings\Temporary Internet Files\Content.IE5\YDBZZJBN\MC900105174[1].wmf"/>
          <p:cNvPicPr>
            <a:picLocks noChangeAspect="1" noChangeArrowheads="1"/>
          </p:cNvPicPr>
          <p:nvPr/>
        </p:nvPicPr>
        <p:blipFill>
          <a:blip r:embed="rId3" cstate="print"/>
          <a:srcRect/>
          <a:stretch>
            <a:fillRect/>
          </a:stretch>
        </p:blipFill>
        <p:spPr bwMode="auto">
          <a:xfrm>
            <a:off x="7324344" y="5270602"/>
            <a:ext cx="1819656" cy="1587398"/>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Resident Complaints Involving Another Resident</a:t>
            </a:r>
            <a:endParaRPr lang="en-US" dirty="0"/>
          </a:p>
        </p:txBody>
      </p:sp>
      <p:sp>
        <p:nvSpPr>
          <p:cNvPr id="3" name="Content Placeholder 2"/>
          <p:cNvSpPr>
            <a:spLocks noGrp="1"/>
          </p:cNvSpPr>
          <p:nvPr>
            <p:ph sz="quarter" idx="1"/>
          </p:nvPr>
        </p:nvSpPr>
        <p:spPr>
          <a:xfrm>
            <a:off x="612648" y="1600200"/>
            <a:ext cx="8153400" cy="5029200"/>
          </a:xfrm>
        </p:spPr>
        <p:txBody>
          <a:bodyPr>
            <a:normAutofit fontScale="77500" lnSpcReduction="20000"/>
          </a:bodyPr>
          <a:lstStyle/>
          <a:p>
            <a:pPr algn="ctr">
              <a:buNone/>
            </a:pPr>
            <a:r>
              <a:rPr lang="en-US" sz="3800" dirty="0" smtClean="0"/>
              <a:t>Avoid being “in the middle”. Suggest the resident call the problem to their neighbor’s attention. </a:t>
            </a:r>
          </a:p>
          <a:p>
            <a:pPr>
              <a:buNone/>
            </a:pPr>
            <a:r>
              <a:rPr lang="en-US" b="1" dirty="0" smtClean="0"/>
              <a:t>Here are some guidelines:</a:t>
            </a:r>
          </a:p>
          <a:p>
            <a:pPr lvl="0"/>
            <a:r>
              <a:rPr lang="en-US" dirty="0" smtClean="0"/>
              <a:t>Do not automatically assume that the resident you are contacting is creating a problem. Contact him or her in a questioning, rather than accusing, manner.</a:t>
            </a:r>
          </a:p>
          <a:p>
            <a:pPr lvl="0"/>
            <a:r>
              <a:rPr lang="en-US" dirty="0" smtClean="0"/>
              <a:t>Begin with a phone call and document the conversation and follow-up with a letter. </a:t>
            </a:r>
          </a:p>
          <a:p>
            <a:pPr lvl="0"/>
            <a:r>
              <a:rPr lang="en-US" dirty="0" smtClean="0"/>
              <a:t>If there has been a violation, state it in a straight-forward manner - you are carrying out a policy designed to improve the apartment lifestyle for all concerned.</a:t>
            </a:r>
          </a:p>
          <a:p>
            <a:pPr lvl="0"/>
            <a:r>
              <a:rPr lang="en-US" dirty="0" smtClean="0"/>
              <a:t>If all efforts to persuade a resident to live within our policies fail, either proper legal action should be taken to immediately remove the resident, or the lease should not be renewed.  </a:t>
            </a:r>
          </a:p>
          <a:p>
            <a:endParaRPr lang="en-US" dirty="0"/>
          </a:p>
        </p:txBody>
      </p:sp>
      <p:pic>
        <p:nvPicPr>
          <p:cNvPr id="2054" name="Picture 6" descr="C:\Documents and Settings\Courtney\Local Settings\Temporary Internet Files\Content.IE5\3FTG29MF\MC900324340[1].wmf"/>
          <p:cNvPicPr>
            <a:picLocks noChangeAspect="1" noChangeArrowheads="1"/>
          </p:cNvPicPr>
          <p:nvPr/>
        </p:nvPicPr>
        <p:blipFill>
          <a:blip r:embed="rId3" cstate="print"/>
          <a:srcRect/>
          <a:stretch>
            <a:fillRect/>
          </a:stretch>
        </p:blipFill>
        <p:spPr bwMode="auto">
          <a:xfrm>
            <a:off x="7010400" y="5636362"/>
            <a:ext cx="1858061" cy="1221638"/>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rmAutofit fontScale="92500" lnSpcReduction="20000"/>
          </a:bodyPr>
          <a:lstStyle/>
          <a:p>
            <a:r>
              <a:rPr lang="en-US" dirty="0" smtClean="0"/>
              <a:t>What will you learn?</a:t>
            </a:r>
          </a:p>
          <a:p>
            <a:pPr lvl="1">
              <a:buFont typeface="Arial" pitchFamily="34" charset="0"/>
              <a:buChar char="•"/>
            </a:pPr>
            <a:r>
              <a:rPr lang="en-US" dirty="0" smtClean="0"/>
              <a:t>Importance of Resident Relations</a:t>
            </a:r>
          </a:p>
          <a:p>
            <a:pPr lvl="1">
              <a:buFont typeface="Arial" pitchFamily="34" charset="0"/>
              <a:buChar char="•"/>
            </a:pPr>
            <a:r>
              <a:rPr lang="en-US" dirty="0" smtClean="0"/>
              <a:t>Attending to the “Little Things”</a:t>
            </a:r>
          </a:p>
          <a:p>
            <a:pPr lvl="1">
              <a:buFont typeface="Arial" pitchFamily="34" charset="0"/>
              <a:buChar char="•"/>
            </a:pPr>
            <a:r>
              <a:rPr lang="en-US" dirty="0" smtClean="0"/>
              <a:t>Retaining Residents</a:t>
            </a:r>
          </a:p>
          <a:p>
            <a:pPr lvl="1">
              <a:buFont typeface="Arial" pitchFamily="34" charset="0"/>
              <a:buChar char="•"/>
            </a:pPr>
            <a:r>
              <a:rPr lang="en-US" dirty="0" smtClean="0"/>
              <a:t>Actions to Take to Retain Residents</a:t>
            </a:r>
            <a:endParaRPr lang="en-US" dirty="0"/>
          </a:p>
        </p:txBody>
      </p:sp>
      <p:sp>
        <p:nvSpPr>
          <p:cNvPr id="3" name="Title 2"/>
          <p:cNvSpPr>
            <a:spLocks noGrp="1"/>
          </p:cNvSpPr>
          <p:nvPr>
            <p:ph type="title"/>
          </p:nvPr>
        </p:nvSpPr>
        <p:spPr/>
        <p:txBody>
          <a:bodyPr/>
          <a:lstStyle/>
          <a:p>
            <a:r>
              <a:rPr lang="en-US" dirty="0" smtClean="0"/>
              <a:t>Resident Relations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Conflict Resolution Tips!</a:t>
            </a:r>
            <a:endParaRPr lang="en-US" dirty="0"/>
          </a:p>
        </p:txBody>
      </p:sp>
      <p:sp>
        <p:nvSpPr>
          <p:cNvPr id="3" name="Content Placeholder 2"/>
          <p:cNvSpPr>
            <a:spLocks noGrp="1"/>
          </p:cNvSpPr>
          <p:nvPr>
            <p:ph sz="quarter" idx="1"/>
          </p:nvPr>
        </p:nvSpPr>
        <p:spPr>
          <a:xfrm>
            <a:off x="152400" y="1524000"/>
            <a:ext cx="8839200" cy="5181600"/>
          </a:xfrm>
        </p:spPr>
        <p:txBody>
          <a:bodyPr>
            <a:normAutofit fontScale="85000" lnSpcReduction="20000"/>
          </a:bodyPr>
          <a:lstStyle/>
          <a:p>
            <a:pPr>
              <a:buNone/>
            </a:pPr>
            <a:r>
              <a:rPr lang="en-US" sz="4100" b="1" dirty="0" smtClean="0">
                <a:ln w="18000">
                  <a:solidFill>
                    <a:srgbClr val="FF0000"/>
                  </a:solidFill>
                  <a:prstDash val="solid"/>
                  <a:miter lim="800000"/>
                </a:ln>
                <a:solidFill>
                  <a:srgbClr val="FF0000"/>
                </a:solidFill>
                <a:effectLst>
                  <a:outerShdw blurRad="25500" dist="23000" dir="7020000" algn="tl">
                    <a:srgbClr val="000000">
                      <a:alpha val="50000"/>
                    </a:srgbClr>
                  </a:outerShdw>
                </a:effectLst>
              </a:rPr>
              <a:t>IMPORTANT!</a:t>
            </a:r>
            <a:r>
              <a:rPr lang="en-US" sz="4100" b="1" i="1" dirty="0" smtClean="0">
                <a:ln w="18000">
                  <a:solidFill>
                    <a:srgbClr val="FF0000"/>
                  </a:solidFill>
                  <a:prstDash val="solid"/>
                  <a:miter lim="800000"/>
                </a:ln>
                <a:solidFill>
                  <a:srgbClr val="FF0000"/>
                </a:solidFill>
                <a:effectLst>
                  <a:outerShdw blurRad="25500" dist="23000" dir="7020000" algn="tl">
                    <a:srgbClr val="000000">
                      <a:alpha val="50000"/>
                    </a:srgbClr>
                  </a:outerShdw>
                </a:effectLst>
              </a:rPr>
              <a:t>  </a:t>
            </a:r>
          </a:p>
          <a:p>
            <a:pPr marL="514350" indent="-514350">
              <a:buClr>
                <a:schemeClr val="tx1"/>
              </a:buClr>
              <a:buSzPct val="75000"/>
              <a:buAutoNum type="arabicPeriod"/>
            </a:pPr>
            <a:r>
              <a:rPr lang="en-US" i="1" dirty="0" smtClean="0"/>
              <a:t>Control your behavior at all times. </a:t>
            </a:r>
          </a:p>
          <a:p>
            <a:pPr marL="514350" indent="-514350">
              <a:buClr>
                <a:schemeClr val="tx1"/>
              </a:buClr>
              <a:buSzPct val="75000"/>
              <a:buAutoNum type="arabicPeriod"/>
            </a:pPr>
            <a:r>
              <a:rPr lang="en-US" i="1" dirty="0" smtClean="0"/>
              <a:t>Do not get defensive. </a:t>
            </a:r>
          </a:p>
          <a:p>
            <a:pPr marL="514350" indent="-514350">
              <a:buClr>
                <a:schemeClr val="tx1"/>
              </a:buClr>
              <a:buSzPct val="75000"/>
              <a:buAutoNum type="arabicPeriod"/>
            </a:pPr>
            <a:r>
              <a:rPr lang="en-US" i="1" dirty="0" smtClean="0"/>
              <a:t>Stay positive. </a:t>
            </a:r>
          </a:p>
          <a:p>
            <a:pPr marL="514350" indent="-514350">
              <a:buClr>
                <a:schemeClr val="tx1"/>
              </a:buClr>
              <a:buSzPct val="75000"/>
              <a:buAutoNum type="arabicPeriod"/>
            </a:pPr>
            <a:r>
              <a:rPr lang="en-US" i="1" dirty="0" smtClean="0"/>
              <a:t>You should speak in even, calm tones in order to set an appropriate pattern for the exchange.  </a:t>
            </a:r>
          </a:p>
          <a:p>
            <a:pPr marL="514350" indent="-514350">
              <a:buClr>
                <a:schemeClr val="tx1"/>
              </a:buClr>
              <a:buSzPct val="75000"/>
              <a:buAutoNum type="arabicPeriod"/>
            </a:pPr>
            <a:r>
              <a:rPr lang="en-US" i="1" dirty="0" smtClean="0"/>
              <a:t>If, when dealing with an irate resident, you are afraid of losing your temper, you should excuse yourself for a few minutes or ask the resident to come back when the situation can be discussed rationally. </a:t>
            </a:r>
          </a:p>
          <a:p>
            <a:pPr marL="514350" indent="-514350">
              <a:buClr>
                <a:schemeClr val="tx1"/>
              </a:buClr>
              <a:buSzPct val="75000"/>
              <a:buAutoNum type="arabicPeriod"/>
            </a:pPr>
            <a:r>
              <a:rPr lang="en-US" i="1" dirty="0" smtClean="0"/>
              <a:t>If an irate resident becomes threatening or abusive, he should be asked to leave the office until he can calm down and discuss the matter reasonably.</a:t>
            </a:r>
            <a:endParaRPr lang="en-US" dirty="0" smtClean="0"/>
          </a:p>
          <a:p>
            <a:endParaRPr lang="en-US" dirty="0"/>
          </a:p>
        </p:txBody>
      </p:sp>
      <p:pic>
        <p:nvPicPr>
          <p:cNvPr id="3074" name="Picture 2" descr="C:\Documents and Settings\Courtney\Local Settings\Temporary Internet Files\Content.IE5\I6I70089\MC900312404[1].wmf"/>
          <p:cNvPicPr>
            <a:picLocks noChangeAspect="1" noChangeArrowheads="1"/>
          </p:cNvPicPr>
          <p:nvPr/>
        </p:nvPicPr>
        <p:blipFill>
          <a:blip r:embed="rId3" cstate="print"/>
          <a:srcRect/>
          <a:stretch>
            <a:fillRect/>
          </a:stretch>
        </p:blipFill>
        <p:spPr bwMode="auto">
          <a:xfrm>
            <a:off x="5257800" y="1698171"/>
            <a:ext cx="3581400" cy="1534886"/>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 &amp; A</a:t>
            </a:r>
            <a:endParaRPr lang="en-US" dirty="0"/>
          </a:p>
        </p:txBody>
      </p:sp>
      <p:sp>
        <p:nvSpPr>
          <p:cNvPr id="3" name="Content Placeholder 2"/>
          <p:cNvSpPr>
            <a:spLocks noGrp="1"/>
          </p:cNvSpPr>
          <p:nvPr>
            <p:ph sz="quarter" idx="1"/>
          </p:nvPr>
        </p:nvSpPr>
        <p:spPr/>
        <p:txBody>
          <a:bodyPr/>
          <a:lstStyle/>
          <a:p>
            <a:pPr>
              <a:buNone/>
            </a:pPr>
            <a:endParaRPr lang="en-US" dirty="0" smtClean="0"/>
          </a:p>
          <a:p>
            <a:pPr>
              <a:buNone/>
            </a:pPr>
            <a:endParaRPr lang="en-US" dirty="0" smtClean="0"/>
          </a:p>
          <a:p>
            <a:pPr>
              <a:buNone/>
            </a:pPr>
            <a:endParaRPr lang="en-US" dirty="0" smtClean="0"/>
          </a:p>
          <a:p>
            <a:pPr algn="ctr">
              <a:buNone/>
            </a:pPr>
            <a:r>
              <a:rPr lang="en-US" b="1" dirty="0" smtClean="0"/>
              <a:t>Thank you for your participation!</a:t>
            </a:r>
            <a:endParaRPr lang="en-US"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Importance of Resident Relations</a:t>
            </a:r>
            <a:endParaRPr lang="en-US" dirty="0"/>
          </a:p>
        </p:txBody>
      </p:sp>
      <p:sp>
        <p:nvSpPr>
          <p:cNvPr id="3" name="Content Placeholder 2"/>
          <p:cNvSpPr>
            <a:spLocks noGrp="1"/>
          </p:cNvSpPr>
          <p:nvPr>
            <p:ph sz="quarter" idx="1"/>
          </p:nvPr>
        </p:nvSpPr>
        <p:spPr/>
        <p:txBody>
          <a:bodyPr/>
          <a:lstStyle/>
          <a:p>
            <a:r>
              <a:rPr lang="en-US" dirty="0" smtClean="0"/>
              <a:t>Professional habits are the responsibility of each employee and are to be used to meet customer expectations.</a:t>
            </a:r>
          </a:p>
          <a:p>
            <a:r>
              <a:rPr lang="en-US" dirty="0" smtClean="0"/>
              <a:t>Residents have the right to demand the finest service.</a:t>
            </a:r>
          </a:p>
          <a:p>
            <a:r>
              <a:rPr lang="en-US" dirty="0" smtClean="0"/>
              <a:t>Residents should always be greeted promptly and warmly receiving our full, undivided attention.</a:t>
            </a:r>
            <a:endParaRPr lang="en-US" dirty="0"/>
          </a:p>
        </p:txBody>
      </p:sp>
      <p:pic>
        <p:nvPicPr>
          <p:cNvPr id="1026" name="Picture 2" descr="C:\Documents and Settings\Courtney\Local Settings\Temporary Internet Files\Content.IE5\YDBZZJBN\MC900070973[1].wmf"/>
          <p:cNvPicPr>
            <a:picLocks noChangeAspect="1" noChangeArrowheads="1"/>
          </p:cNvPicPr>
          <p:nvPr/>
        </p:nvPicPr>
        <p:blipFill>
          <a:blip r:embed="rId3" cstate="print"/>
          <a:srcRect/>
          <a:stretch>
            <a:fillRect/>
          </a:stretch>
        </p:blipFill>
        <p:spPr bwMode="auto">
          <a:xfrm>
            <a:off x="5398884" y="4837569"/>
            <a:ext cx="3745117" cy="2020432"/>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Importance of Resident Relations</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Attending to the “</a:t>
            </a:r>
            <a:r>
              <a:rPr lang="en-US" dirty="0" smtClean="0">
                <a:solidFill>
                  <a:schemeClr val="accent6">
                    <a:lumMod val="75000"/>
                  </a:schemeClr>
                </a:solidFill>
              </a:rPr>
              <a:t>little things</a:t>
            </a:r>
            <a:r>
              <a:rPr lang="en-US" dirty="0" smtClean="0"/>
              <a:t>” goes a long way in establishing a positive customer service program at your community.</a:t>
            </a:r>
          </a:p>
          <a:p>
            <a:pPr>
              <a:buNone/>
            </a:pPr>
            <a:r>
              <a:rPr lang="en-US" dirty="0" smtClean="0">
                <a:solidFill>
                  <a:schemeClr val="accent6">
                    <a:lumMod val="75000"/>
                  </a:schemeClr>
                </a:solidFill>
              </a:rPr>
              <a:t>What can you do to brighten a resident’s day?</a:t>
            </a:r>
          </a:p>
          <a:p>
            <a:pPr lvl="1"/>
            <a:r>
              <a:rPr lang="en-US" dirty="0" smtClean="0"/>
              <a:t>Respond to all letters or phone calls the same day.</a:t>
            </a:r>
          </a:p>
          <a:p>
            <a:pPr lvl="1"/>
            <a:r>
              <a:rPr lang="en-US" dirty="0" smtClean="0"/>
              <a:t>Using a resident’s name in the greeting or during the conversation.</a:t>
            </a:r>
          </a:p>
          <a:p>
            <a:pPr lvl="1"/>
            <a:r>
              <a:rPr lang="en-US" dirty="0" smtClean="0"/>
              <a:t>Taking a personal interest.</a:t>
            </a:r>
          </a:p>
          <a:p>
            <a:pPr lvl="1"/>
            <a:r>
              <a:rPr lang="en-US" dirty="0" smtClean="0"/>
              <a:t>Being helpful when needed.</a:t>
            </a:r>
          </a:p>
          <a:p>
            <a:pPr lvl="1"/>
            <a:r>
              <a:rPr lang="en-US" dirty="0" smtClean="0"/>
              <a:t>Delivering a package or their mail.</a:t>
            </a:r>
          </a:p>
          <a:p>
            <a:pPr lvl="1"/>
            <a:r>
              <a:rPr lang="en-US" dirty="0" smtClean="0"/>
              <a:t>Going the extra mile in helping a new resident with the move in process.</a:t>
            </a:r>
          </a:p>
          <a:p>
            <a:pPr lvl="1">
              <a:buNone/>
            </a:pPr>
            <a:endParaRPr lang="en-US" dirty="0" smtClean="0"/>
          </a:p>
          <a:p>
            <a:pPr lvl="1"/>
            <a:endParaRPr lang="en-US" dirty="0"/>
          </a:p>
        </p:txBody>
      </p:sp>
      <p:pic>
        <p:nvPicPr>
          <p:cNvPr id="2050" name="Picture 2" descr="C:\Documents and Settings\Courtney\Local Settings\Temporary Internet Files\Content.IE5\60BAENZB\MC900441357[1].png"/>
          <p:cNvPicPr>
            <a:picLocks noChangeAspect="1" noChangeArrowheads="1"/>
          </p:cNvPicPr>
          <p:nvPr/>
        </p:nvPicPr>
        <p:blipFill>
          <a:blip r:embed="rId3" cstate="print"/>
          <a:srcRect/>
          <a:stretch>
            <a:fillRect/>
          </a:stretch>
        </p:blipFill>
        <p:spPr bwMode="auto">
          <a:xfrm>
            <a:off x="7620000" y="5334000"/>
            <a:ext cx="1524000" cy="15240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Why Should We Retain Residents?</a:t>
            </a:r>
            <a:endParaRPr lang="en-US" dirty="0"/>
          </a:p>
        </p:txBody>
      </p:sp>
      <p:sp>
        <p:nvSpPr>
          <p:cNvPr id="3" name="Content Placeholder 2"/>
          <p:cNvSpPr>
            <a:spLocks noGrp="1"/>
          </p:cNvSpPr>
          <p:nvPr>
            <p:ph sz="quarter" idx="1"/>
          </p:nvPr>
        </p:nvSpPr>
        <p:spPr/>
        <p:txBody>
          <a:bodyPr>
            <a:normAutofit fontScale="92500" lnSpcReduction="20000"/>
          </a:bodyPr>
          <a:lstStyle/>
          <a:p>
            <a:pPr algn="ctr">
              <a:buNone/>
            </a:pPr>
            <a:endParaRPr lang="en-US" sz="2400" b="1" dirty="0" smtClean="0">
              <a:solidFill>
                <a:srgbClr val="C00000"/>
              </a:solidFill>
            </a:endParaRPr>
          </a:p>
          <a:p>
            <a:pPr algn="ctr">
              <a:buNone/>
            </a:pPr>
            <a:r>
              <a:rPr lang="en-US" sz="2400" b="1" dirty="0" smtClean="0">
                <a:solidFill>
                  <a:srgbClr val="C00000"/>
                </a:solidFill>
              </a:rPr>
              <a:t>PROFIT POTENTIAL = SOLID RESIDENT RETENTION PROGRAM</a:t>
            </a:r>
          </a:p>
          <a:p>
            <a:pPr algn="ctr">
              <a:buNone/>
            </a:pPr>
            <a:endParaRPr lang="en-US" sz="2400" b="1" dirty="0" smtClean="0">
              <a:solidFill>
                <a:srgbClr val="C00000"/>
              </a:solidFill>
            </a:endParaRPr>
          </a:p>
          <a:p>
            <a:r>
              <a:rPr lang="en-US" dirty="0" smtClean="0"/>
              <a:t>Retaining Residents reduces turnover costs.</a:t>
            </a:r>
          </a:p>
          <a:p>
            <a:r>
              <a:rPr lang="en-US" dirty="0" smtClean="0"/>
              <a:t>It is 7 times more expensive to find a new resident than it is to keep a current one.</a:t>
            </a:r>
          </a:p>
          <a:p>
            <a:pPr lvl="2"/>
            <a:r>
              <a:rPr lang="en-US" dirty="0" smtClean="0"/>
              <a:t>70% of customers are lost due to lack of personal contact.</a:t>
            </a:r>
          </a:p>
          <a:p>
            <a:pPr lvl="2"/>
            <a:r>
              <a:rPr lang="en-US" dirty="0" smtClean="0"/>
              <a:t>Between 65%-70% of apartments are turned over each year.  Can you think of an industry that loses more than two thirds of its customers every year?</a:t>
            </a:r>
          </a:p>
          <a:p>
            <a:pPr lvl="2"/>
            <a:r>
              <a:rPr lang="en-US" dirty="0" smtClean="0"/>
              <a:t>Average turnover costs across the country range from $2000-$3000 per home including lost rent!</a:t>
            </a:r>
          </a:p>
          <a:p>
            <a:pPr lvl="2"/>
            <a:r>
              <a:rPr lang="en-US" dirty="0" smtClean="0"/>
              <a:t>Fewer turnovers = less operating expenses</a:t>
            </a:r>
            <a:endParaRPr lang="en-US" dirty="0"/>
          </a:p>
        </p:txBody>
      </p:sp>
      <p:pic>
        <p:nvPicPr>
          <p:cNvPr id="3074" name="Picture 2" descr="C:\Documents and Settings\Courtney\Local Settings\Temporary Internet Files\Content.IE5\L5CTJ8EC\MC900441922[1].wmf"/>
          <p:cNvPicPr>
            <a:picLocks noChangeAspect="1" noChangeArrowheads="1"/>
          </p:cNvPicPr>
          <p:nvPr/>
        </p:nvPicPr>
        <p:blipFill>
          <a:blip r:embed="rId3" cstate="print"/>
          <a:srcRect/>
          <a:stretch>
            <a:fillRect/>
          </a:stretch>
        </p:blipFill>
        <p:spPr bwMode="auto">
          <a:xfrm>
            <a:off x="7010401" y="5334000"/>
            <a:ext cx="1786361" cy="12954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Basic Resident Retention Actions</a:t>
            </a:r>
            <a:endParaRPr lang="en-US" dirty="0"/>
          </a:p>
        </p:txBody>
      </p:sp>
      <p:sp>
        <p:nvSpPr>
          <p:cNvPr id="3" name="Content Placeholder 2"/>
          <p:cNvSpPr>
            <a:spLocks noGrp="1"/>
          </p:cNvSpPr>
          <p:nvPr>
            <p:ph sz="quarter" idx="1"/>
          </p:nvPr>
        </p:nvSpPr>
        <p:spPr/>
        <p:txBody>
          <a:bodyPr>
            <a:normAutofit fontScale="92500"/>
          </a:bodyPr>
          <a:lstStyle/>
          <a:p>
            <a:pPr marL="514350" indent="-514350">
              <a:buFont typeface="+mj-lt"/>
              <a:buAutoNum type="arabicPeriod"/>
            </a:pPr>
            <a:r>
              <a:rPr lang="en-US" b="1" dirty="0" smtClean="0"/>
              <a:t>Personal Contact </a:t>
            </a:r>
            <a:r>
              <a:rPr lang="en-US" dirty="0" smtClean="0"/>
              <a:t>– the fastest way to increase resident retention is to change the way you interact with your residents. Be sure to have more POSITIVE interactions with residents than NEGATIVE.</a:t>
            </a:r>
          </a:p>
          <a:p>
            <a:pPr lvl="2"/>
            <a:r>
              <a:rPr lang="en-US" dirty="0" smtClean="0"/>
              <a:t>Leaving Welcome Letter on the counter when they move in.</a:t>
            </a:r>
          </a:p>
          <a:p>
            <a:pPr lvl="2"/>
            <a:r>
              <a:rPr lang="en-US" dirty="0" smtClean="0"/>
              <a:t>Leaving a thank you letter with each completed service request.</a:t>
            </a:r>
          </a:p>
          <a:p>
            <a:pPr lvl="2"/>
            <a:r>
              <a:rPr lang="en-US" dirty="0" smtClean="0"/>
              <a:t>Offer Move-In-How-To-Notes when a resident moves in – such as how to set the microwave clock, stove clock, how to reset the garbage disposal, how to work the dishwasher, etc.</a:t>
            </a:r>
          </a:p>
          <a:p>
            <a:pPr lvl="2"/>
            <a:r>
              <a:rPr lang="en-US" dirty="0" smtClean="0"/>
              <a:t>Sending birthday cards or notes when something really big occurs.</a:t>
            </a:r>
          </a:p>
          <a:p>
            <a:pPr lvl="2"/>
            <a:r>
              <a:rPr lang="en-US" dirty="0" smtClean="0"/>
              <a:t>A personal note or candy with a renewal letter.</a:t>
            </a:r>
          </a:p>
          <a:p>
            <a:pPr lvl="2"/>
            <a:endParaRPr lang="en-US" dirty="0"/>
          </a:p>
        </p:txBody>
      </p:sp>
      <p:pic>
        <p:nvPicPr>
          <p:cNvPr id="6146" name="Picture 2" descr="C:\Documents and Settings\Courtney\Local Settings\Temporary Internet Files\Content.IE5\2YAXDZJC\MC900287313[1].wmf"/>
          <p:cNvPicPr>
            <a:picLocks noChangeAspect="1" noChangeArrowheads="1"/>
          </p:cNvPicPr>
          <p:nvPr/>
        </p:nvPicPr>
        <p:blipFill>
          <a:blip r:embed="rId3" cstate="print"/>
          <a:srcRect/>
          <a:stretch>
            <a:fillRect/>
          </a:stretch>
        </p:blipFill>
        <p:spPr bwMode="auto">
          <a:xfrm>
            <a:off x="7391400" y="5436027"/>
            <a:ext cx="1752600" cy="1421974"/>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Basic Resident Retention Actions</a:t>
            </a:r>
            <a:endParaRPr lang="en-US" dirty="0"/>
          </a:p>
        </p:txBody>
      </p:sp>
      <p:sp>
        <p:nvSpPr>
          <p:cNvPr id="3" name="Content Placeholder 2"/>
          <p:cNvSpPr>
            <a:spLocks noGrp="1"/>
          </p:cNvSpPr>
          <p:nvPr>
            <p:ph sz="quarter" idx="1"/>
          </p:nvPr>
        </p:nvSpPr>
        <p:spPr/>
        <p:txBody>
          <a:bodyPr>
            <a:normAutofit fontScale="92500" lnSpcReduction="10000"/>
          </a:bodyPr>
          <a:lstStyle/>
          <a:p>
            <a:pPr marL="514350" indent="-514350">
              <a:buFont typeface="+mj-lt"/>
              <a:buAutoNum type="arabicPeriod" startAt="2"/>
            </a:pPr>
            <a:r>
              <a:rPr lang="en-US" b="1" dirty="0" smtClean="0"/>
              <a:t>Use the Resident Retention Feature in OneSite</a:t>
            </a:r>
            <a:r>
              <a:rPr lang="en-US" dirty="0" smtClean="0"/>
              <a:t>!</a:t>
            </a:r>
          </a:p>
          <a:p>
            <a:pPr marL="1565910" lvl="3" indent="-514350"/>
            <a:r>
              <a:rPr lang="en-US" dirty="0" smtClean="0"/>
              <a:t>Resident Call Back Log</a:t>
            </a:r>
          </a:p>
          <a:p>
            <a:pPr marL="1565910" lvl="3" indent="-514350"/>
            <a:r>
              <a:rPr lang="en-US" dirty="0" smtClean="0"/>
              <a:t>Reminder to add the personal touch</a:t>
            </a:r>
          </a:p>
          <a:p>
            <a:pPr marL="514350" indent="-514350">
              <a:buFont typeface="+mj-lt"/>
              <a:buAutoNum type="arabicPeriod" startAt="2"/>
            </a:pPr>
            <a:r>
              <a:rPr lang="en-US" b="1" dirty="0" smtClean="0"/>
              <a:t>Service Request Call Back Program</a:t>
            </a:r>
          </a:p>
          <a:p>
            <a:pPr marL="1565910" lvl="3" indent="-514350"/>
            <a:r>
              <a:rPr lang="en-US" dirty="0" smtClean="0"/>
              <a:t>Fundamental to establishing a successful retention program</a:t>
            </a:r>
          </a:p>
          <a:p>
            <a:pPr marL="1565910" lvl="3" indent="-514350"/>
            <a:r>
              <a:rPr lang="en-US" dirty="0" smtClean="0"/>
              <a:t>Call residents within 48 hours after the service request is complete</a:t>
            </a:r>
          </a:p>
          <a:p>
            <a:pPr marL="1565910" lvl="3" indent="-514350"/>
            <a:r>
              <a:rPr lang="en-US" dirty="0" smtClean="0"/>
              <a:t>Ensure satisfaction</a:t>
            </a:r>
          </a:p>
          <a:p>
            <a:pPr marL="514350" indent="-514350">
              <a:buFont typeface="+mj-lt"/>
              <a:buAutoNum type="arabicPeriod" startAt="2"/>
            </a:pPr>
            <a:r>
              <a:rPr lang="en-US" b="1" dirty="0" smtClean="0"/>
              <a:t>Personal Calls on all Notices to Vacate</a:t>
            </a:r>
          </a:p>
          <a:p>
            <a:pPr marL="1565910" lvl="3" indent="-514350"/>
            <a:r>
              <a:rPr lang="en-US" dirty="0" smtClean="0"/>
              <a:t>Every notice to vacate should receive a personal phone call from the Manager</a:t>
            </a:r>
          </a:p>
          <a:p>
            <a:pPr marL="514350" indent="-514350">
              <a:buFont typeface="+mj-lt"/>
              <a:buAutoNum type="arabicPeriod" startAt="2"/>
            </a:pPr>
            <a:r>
              <a:rPr lang="en-US" b="1" dirty="0" smtClean="0"/>
              <a:t>Package Acceptance</a:t>
            </a:r>
          </a:p>
          <a:p>
            <a:pPr marL="514350" indent="-514350">
              <a:buFont typeface="+mj-lt"/>
              <a:buAutoNum type="arabicPeriod" startAt="2"/>
            </a:pPr>
            <a:r>
              <a:rPr lang="en-US" b="1" dirty="0" smtClean="0"/>
              <a:t>Communicate Effectively and Positively!</a:t>
            </a:r>
          </a:p>
        </p:txBody>
      </p:sp>
      <p:pic>
        <p:nvPicPr>
          <p:cNvPr id="4100" name="Picture 4" descr="C:\Documents and Settings\Courtney\Local Settings\Temporary Internet Files\Content.IE5\L5CTJ8EC\MC900078757[1].wmf"/>
          <p:cNvPicPr>
            <a:picLocks noChangeAspect="1" noChangeArrowheads="1"/>
          </p:cNvPicPr>
          <p:nvPr/>
        </p:nvPicPr>
        <p:blipFill>
          <a:blip r:embed="rId3" cstate="print"/>
          <a:srcRect/>
          <a:stretch>
            <a:fillRect/>
          </a:stretch>
        </p:blipFill>
        <p:spPr bwMode="auto">
          <a:xfrm>
            <a:off x="6343717" y="4953001"/>
            <a:ext cx="2800283" cy="19050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p:txBody>
          <a:bodyPr/>
          <a:lstStyle/>
          <a:p>
            <a:r>
              <a:rPr lang="en-US" dirty="0" smtClean="0"/>
              <a:t>What will you learn?</a:t>
            </a:r>
          </a:p>
          <a:p>
            <a:pPr lvl="1">
              <a:buFont typeface="Arial" pitchFamily="34" charset="0"/>
              <a:buChar char="•"/>
            </a:pPr>
            <a:r>
              <a:rPr lang="en-US" dirty="0" smtClean="0"/>
              <a:t>The Importance of Good Customer Service</a:t>
            </a:r>
          </a:p>
          <a:p>
            <a:pPr lvl="1">
              <a:buFont typeface="Arial" pitchFamily="34" charset="0"/>
              <a:buChar char="•"/>
            </a:pPr>
            <a:r>
              <a:rPr lang="en-US" dirty="0" smtClean="0"/>
              <a:t>10 Rules for Good Customer Service</a:t>
            </a:r>
          </a:p>
          <a:p>
            <a:pPr lvl="1">
              <a:buFont typeface="Arial" pitchFamily="34" charset="0"/>
              <a:buChar char="•"/>
            </a:pPr>
            <a:r>
              <a:rPr lang="en-US" dirty="0" smtClean="0"/>
              <a:t>Customer Service Truths</a:t>
            </a:r>
            <a:endParaRPr lang="en-US" dirty="0"/>
          </a:p>
        </p:txBody>
      </p:sp>
      <p:sp>
        <p:nvSpPr>
          <p:cNvPr id="5" name="Title 4"/>
          <p:cNvSpPr>
            <a:spLocks noGrp="1"/>
          </p:cNvSpPr>
          <p:nvPr>
            <p:ph type="title"/>
          </p:nvPr>
        </p:nvSpPr>
        <p:spPr/>
        <p:txBody>
          <a:bodyPr/>
          <a:lstStyle/>
          <a:p>
            <a:r>
              <a:rPr lang="en-US" dirty="0" smtClean="0"/>
              <a:t>Customer Service</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Importance of Good Customer Service</a:t>
            </a:r>
            <a:endParaRPr lang="en-US" dirty="0"/>
          </a:p>
        </p:txBody>
      </p:sp>
      <p:sp>
        <p:nvSpPr>
          <p:cNvPr id="8" name="Text Placeholder 7"/>
          <p:cNvSpPr>
            <a:spLocks noGrp="1"/>
          </p:cNvSpPr>
          <p:nvPr>
            <p:ph type="body" idx="2"/>
          </p:nvPr>
        </p:nvSpPr>
        <p:spPr/>
        <p:txBody>
          <a:bodyPr>
            <a:normAutofit/>
          </a:bodyPr>
          <a:lstStyle/>
          <a:p>
            <a:r>
              <a:rPr lang="en-US" sz="2800" dirty="0" smtClean="0"/>
              <a:t>Good customer service is the lifeblood for any business!</a:t>
            </a:r>
            <a:endParaRPr lang="en-US" sz="2800" dirty="0"/>
          </a:p>
        </p:txBody>
      </p:sp>
      <p:sp>
        <p:nvSpPr>
          <p:cNvPr id="3" name="Content Placeholder 2"/>
          <p:cNvSpPr>
            <a:spLocks noGrp="1"/>
          </p:cNvSpPr>
          <p:nvPr>
            <p:ph sz="quarter" idx="1"/>
          </p:nvPr>
        </p:nvSpPr>
        <p:spPr/>
        <p:txBody>
          <a:bodyPr/>
          <a:lstStyle/>
          <a:p>
            <a:pPr>
              <a:buNone/>
            </a:pPr>
            <a:r>
              <a:rPr lang="en-US" sz="2400" dirty="0" smtClean="0"/>
              <a:t>We can offer special rates, </a:t>
            </a:r>
          </a:p>
          <a:p>
            <a:pPr>
              <a:buNone/>
            </a:pPr>
            <a:r>
              <a:rPr lang="en-US" sz="2400" dirty="0" smtClean="0"/>
              <a:t>look and lease incentives to </a:t>
            </a:r>
          </a:p>
          <a:p>
            <a:pPr>
              <a:buNone/>
            </a:pPr>
            <a:r>
              <a:rPr lang="en-US" sz="2400" dirty="0" smtClean="0"/>
              <a:t>bring in as many new residents </a:t>
            </a:r>
          </a:p>
          <a:p>
            <a:pPr>
              <a:buNone/>
            </a:pPr>
            <a:r>
              <a:rPr lang="en-US" sz="2400" dirty="0" smtClean="0"/>
              <a:t>as we want, but unless we get </a:t>
            </a:r>
          </a:p>
          <a:p>
            <a:pPr>
              <a:buNone/>
            </a:pPr>
            <a:r>
              <a:rPr lang="en-US" sz="2400" dirty="0" smtClean="0"/>
              <a:t>some of those residents to </a:t>
            </a:r>
          </a:p>
          <a:p>
            <a:pPr>
              <a:buNone/>
            </a:pPr>
            <a:r>
              <a:rPr lang="en-US" sz="2400" dirty="0" smtClean="0"/>
              <a:t>renew, the property’s </a:t>
            </a:r>
          </a:p>
          <a:p>
            <a:pPr>
              <a:buNone/>
            </a:pPr>
            <a:r>
              <a:rPr lang="en-US" sz="2400" dirty="0" smtClean="0"/>
              <a:t>profitability will surely suffer.</a:t>
            </a:r>
          </a:p>
          <a:p>
            <a:pPr>
              <a:buNone/>
            </a:pPr>
            <a:endParaRPr lang="en-US" dirty="0"/>
          </a:p>
        </p:txBody>
      </p:sp>
      <p:pic>
        <p:nvPicPr>
          <p:cNvPr id="7" name="Content Placeholder 3" descr="customer-service_jpg1.jpg"/>
          <p:cNvPicPr>
            <a:picLocks noChangeAspect="1"/>
          </p:cNvPicPr>
          <p:nvPr/>
        </p:nvPicPr>
        <p:blipFill>
          <a:blip r:embed="rId3" cstate="print"/>
          <a:stretch>
            <a:fillRect/>
          </a:stretch>
        </p:blipFill>
        <p:spPr>
          <a:xfrm>
            <a:off x="6286501" y="1905000"/>
            <a:ext cx="2857500" cy="4191000"/>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232</TotalTime>
  <Words>1712</Words>
  <Application>Microsoft Office PowerPoint</Application>
  <PresentationFormat>On-screen Show (4:3)</PresentationFormat>
  <Paragraphs>175</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Median</vt:lpstr>
      <vt:lpstr>Resident Relations, Customer Service and Conflict Resolution </vt:lpstr>
      <vt:lpstr>Resident Relations</vt:lpstr>
      <vt:lpstr>Importance of Resident Relations</vt:lpstr>
      <vt:lpstr>Importance of Resident Relations</vt:lpstr>
      <vt:lpstr>Why Should We Retain Residents?</vt:lpstr>
      <vt:lpstr>Basic Resident Retention Actions</vt:lpstr>
      <vt:lpstr>Basic Resident Retention Actions</vt:lpstr>
      <vt:lpstr>Customer Service</vt:lpstr>
      <vt:lpstr>Importance of Good Customer Service</vt:lpstr>
      <vt:lpstr>10 Rules for Good Customer Service</vt:lpstr>
      <vt:lpstr>Customer Service Truths</vt:lpstr>
      <vt:lpstr>Customer Service Funnies </vt:lpstr>
      <vt:lpstr>Conflict Resolution</vt:lpstr>
      <vt:lpstr>CIRCLE OF CONFLICT</vt:lpstr>
      <vt:lpstr>Conflict Resolution</vt:lpstr>
      <vt:lpstr>THREE PHRASES THAT HELP DEVELOP A MORE HONEST RELATIONSHIP WITH RESIDENTS</vt:lpstr>
      <vt:lpstr>6 STEPS OF PROBLEM SOLVING</vt:lpstr>
      <vt:lpstr>6 STEPS OF PROBLEM SOLVING</vt:lpstr>
      <vt:lpstr>Resident Complaints Involving Another Resident</vt:lpstr>
      <vt:lpstr>Conflict Resolution Tips!</vt:lpstr>
      <vt:lpstr>Q &amp; A</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Resident Relations, Customer Service and Conflict Resolution </dc:title>
  <dc:creator>Courtney</dc:creator>
  <cp:lastModifiedBy>Jennifer</cp:lastModifiedBy>
  <cp:revision>33</cp:revision>
  <dcterms:created xsi:type="dcterms:W3CDTF">2011-07-01T18:26:16Z</dcterms:created>
  <dcterms:modified xsi:type="dcterms:W3CDTF">2011-07-01T22:30:25Z</dcterms:modified>
</cp:coreProperties>
</file>